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9" r:id="rId3"/>
    <p:sldId id="265" r:id="rId4"/>
    <p:sldId id="257" r:id="rId5"/>
    <p:sldId id="258" r:id="rId6"/>
    <p:sldId id="266" r:id="rId7"/>
    <p:sldId id="268" r:id="rId8"/>
    <p:sldId id="269" r:id="rId9"/>
    <p:sldId id="270" r:id="rId10"/>
    <p:sldId id="271" r:id="rId11"/>
    <p:sldId id="260" r:id="rId12"/>
    <p:sldId id="272" r:id="rId13"/>
    <p:sldId id="273" r:id="rId14"/>
    <p:sldId id="262" r:id="rId15"/>
    <p:sldId id="263" r:id="rId16"/>
  </p:sldIdLst>
  <p:sldSz cx="14630400" cy="8229600"/>
  <p:notesSz cx="8229600" cy="14630400"/>
  <p:embeddedFontLst>
    <p:embeddedFont>
      <p:font typeface="Inter" panose="020B0604020202020204" charset="0"/>
      <p:regular r:id="rId18"/>
    </p:embeddedFont>
    <p:embeddedFont>
      <p:font typeface="Poppins" panose="00000500000000000000"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3447" autoAdjust="0"/>
  </p:normalViewPr>
  <p:slideViewPr>
    <p:cSldViewPr snapToGrid="0" snapToObjects="1">
      <p:cViewPr>
        <p:scale>
          <a:sx n="50" d="100"/>
          <a:sy n="50" d="100"/>
        </p:scale>
        <p:origin x="87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00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noRot="1" noChangeAspect="1"/>
          </p:cNvSpPr>
          <p:nvPr>
            <p:ph type="sldImg"/>
          </p:nvPr>
        </p:nvSpPr>
        <p:spPr>
          <a:xfrm>
            <a:off x="0" y="0"/>
            <a:ext cx="0" cy="0"/>
          </a:xfrm>
          <a:prstGeom prst="rect">
            <a:avLst/>
          </a:prstGeom>
          <a:ln w="0">
            <a:noFill/>
          </a:ln>
        </p:spPr>
      </p:sp>
      <p:sp>
        <p:nvSpPr>
          <p:cNvPr id="373"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endParaRPr lang="fr-FR" sz="2000" b="0" strike="noStrike" spc="-1">
              <a:latin typeface="Arial"/>
            </a:endParaRPr>
          </a:p>
        </p:txBody>
      </p:sp>
      <p:sp>
        <p:nvSpPr>
          <p:cNvPr id="374" name="PlaceHolder 3"/>
          <p:cNvSpPr>
            <a:spLocks noGrp="1"/>
          </p:cNvSpPr>
          <p:nvPr>
            <p:ph type="sldNum"/>
          </p:nvPr>
        </p:nvSpPr>
        <p:spPr>
          <a:xfrm>
            <a:off x="0" y="0"/>
            <a:ext cx="0" cy="0"/>
          </a:xfrm>
          <a:prstGeom prst="rect">
            <a:avLst/>
          </a:prstGeom>
          <a:noFill/>
          <a:ln w="0">
            <a:noFill/>
          </a:ln>
        </p:spPr>
        <p:txBody>
          <a:bodyPr lIns="90000" tIns="45000" rIns="90000" bIns="45000" anchor="t">
            <a:noAutofit/>
          </a:bodyPr>
          <a:lstStyle/>
          <a:p>
            <a:pPr>
              <a:lnSpc>
                <a:spcPct val="100000"/>
              </a:lnSpc>
            </a:pPr>
            <a:fld id="{7B42C17F-6F4D-47C1-BB87-B7E2EE76F8F1}" type="slidenum">
              <a:rPr lang="en-US" sz="1800" b="0" strike="noStrike" spc="-1">
                <a:solidFill>
                  <a:srgbClr val="000000"/>
                </a:solidFill>
                <a:latin typeface="+mn-lt"/>
                <a:ea typeface="+mn-ea"/>
              </a:rPr>
              <a:t>12</a:t>
            </a:fld>
            <a:endParaRPr lang="fr-FR" sz="18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noRot="1" noChangeAspect="1"/>
          </p:cNvSpPr>
          <p:nvPr>
            <p:ph type="sldImg"/>
          </p:nvPr>
        </p:nvSpPr>
        <p:spPr>
          <a:xfrm>
            <a:off x="-360" y="-360"/>
            <a:ext cx="720" cy="720"/>
          </a:xfrm>
          <a:prstGeom prst="rect">
            <a:avLst/>
          </a:prstGeom>
          <a:ln w="0">
            <a:noFill/>
          </a:ln>
        </p:spPr>
      </p:sp>
      <p:sp>
        <p:nvSpPr>
          <p:cNvPr id="376"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endParaRPr lang="fr-FR" sz="2000" b="0" strike="noStrike" spc="-1">
              <a:latin typeface="Arial"/>
            </a:endParaRPr>
          </a:p>
        </p:txBody>
      </p:sp>
      <p:sp>
        <p:nvSpPr>
          <p:cNvPr id="377" name="PlaceHolder 3"/>
          <p:cNvSpPr>
            <a:spLocks noGrp="1"/>
          </p:cNvSpPr>
          <p:nvPr>
            <p:ph type="sldNum"/>
          </p:nvPr>
        </p:nvSpPr>
        <p:spPr>
          <a:xfrm>
            <a:off x="0" y="0"/>
            <a:ext cx="0" cy="0"/>
          </a:xfrm>
          <a:prstGeom prst="rect">
            <a:avLst/>
          </a:prstGeom>
          <a:noFill/>
          <a:ln w="0">
            <a:noFill/>
          </a:ln>
        </p:spPr>
        <p:txBody>
          <a:bodyPr lIns="90000" tIns="45000" rIns="90000" bIns="45000" anchor="t">
            <a:noAutofit/>
          </a:bodyPr>
          <a:lstStyle/>
          <a:p>
            <a:pPr>
              <a:lnSpc>
                <a:spcPct val="100000"/>
              </a:lnSpc>
            </a:pPr>
            <a:fld id="{B4307DF3-8E20-4074-9F1D-40737BEAAF50}" type="slidenum">
              <a:rPr lang="en-US" sz="1800" b="0" strike="noStrike" spc="-1">
                <a:solidFill>
                  <a:srgbClr val="000000"/>
                </a:solidFill>
                <a:latin typeface="+mn-lt"/>
                <a:ea typeface="+mn-ea"/>
              </a:rPr>
              <a:t>13</a:t>
            </a:fld>
            <a:endParaRPr lang="fr-FR" sz="18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ce réservé des notes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Stable Diffusion est un modèle de génération d’image </a:t>
            </a:r>
            <a:r>
              <a:rPr lang="fr-FR" b="1" dirty="0"/>
              <a:t>guidée par texte</a:t>
            </a:r>
            <a:r>
              <a:rPr lang="fr-FR" dirty="0"/>
              <a:t>, basé sur un processus de </a:t>
            </a:r>
            <a:r>
              <a:rPr lang="fr-FR" b="1" dirty="0"/>
              <a:t>diffusion inverse</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exemple pour expliquer le concept.</a:t>
            </a:r>
          </a:p>
          <a:p>
            <a:pPr>
              <a:buNone/>
            </a:pPr>
            <a:endParaRPr lang="fr-FR" b="0" dirty="0"/>
          </a:p>
          <a:p>
            <a:pPr>
              <a:buNone/>
            </a:pPr>
            <a:r>
              <a:rPr lang="fr-FR" b="0" dirty="0"/>
              <a:t>Prompt</a:t>
            </a:r>
            <a:r>
              <a:rPr lang="fr-FR" b="1" dirty="0"/>
              <a:t> « </a:t>
            </a:r>
            <a:r>
              <a:rPr lang="fr-FR" b="1" dirty="0" err="1"/>
              <a:t>naruto</a:t>
            </a:r>
            <a:r>
              <a:rPr lang="fr-FR" b="1" dirty="0"/>
              <a:t> </a:t>
            </a:r>
            <a:r>
              <a:rPr lang="fr-FR" b="1" dirty="0" err="1"/>
              <a:t>uzumaki</a:t>
            </a:r>
            <a:r>
              <a:rPr lang="fr-FR" b="1" dirty="0"/>
              <a:t> roule en </a:t>
            </a:r>
            <a:r>
              <a:rPr lang="fr-FR" b="1" dirty="0" err="1"/>
              <a:t>suzuki</a:t>
            </a:r>
            <a:r>
              <a:rPr lang="fr-FR" b="1" dirty="0"/>
              <a:t> »</a:t>
            </a:r>
            <a:br>
              <a:rPr lang="fr-FR" b="1" dirty="0"/>
            </a:br>
            <a:r>
              <a:rPr lang="fr-FR" b="0" dirty="0"/>
              <a:t>Encodage généré par </a:t>
            </a:r>
            <a:r>
              <a:rPr lang="fr-FR" b="1" dirty="0"/>
              <a:t>CLIP </a:t>
            </a:r>
            <a:r>
              <a:rPr lang="fr-FR" b="0" dirty="0"/>
              <a:t>qui guide la génération.</a:t>
            </a:r>
            <a:endParaRPr lang="fr-FR" b="1" dirty="0"/>
          </a:p>
          <a:p>
            <a:pPr>
              <a:buNone/>
            </a:pPr>
            <a:r>
              <a:rPr lang="fr-FR" b="1" dirty="0"/>
              <a:t>A partir d’un bruit aléatoire, </a:t>
            </a:r>
            <a:r>
              <a:rPr lang="fr-FR" dirty="0"/>
              <a:t>un réseau de neurones appelé </a:t>
            </a:r>
            <a:r>
              <a:rPr lang="fr-FR" b="1" dirty="0" err="1"/>
              <a:t>UNet</a:t>
            </a:r>
            <a:r>
              <a:rPr lang="fr-FR" dirty="0"/>
              <a:t> reconstruit progressivement une image.</a:t>
            </a:r>
          </a:p>
          <a:p>
            <a:pPr>
              <a:buNone/>
            </a:pPr>
            <a:endParaRPr lang="fr-FR" dirty="0"/>
          </a:p>
          <a:p>
            <a:pPr>
              <a:buNone/>
            </a:pPr>
            <a:r>
              <a:rPr lang="fr-FR" dirty="0"/>
              <a:t>📌 </a:t>
            </a:r>
            <a:r>
              <a:rPr lang="fr-FR" b="1" dirty="0"/>
              <a:t>Étapes principales</a:t>
            </a:r>
            <a:r>
              <a:rPr lang="fr-FR" dirty="0"/>
              <a:t> :</a:t>
            </a:r>
          </a:p>
          <a:p>
            <a:pPr>
              <a:buFont typeface="+mj-lt"/>
              <a:buAutoNum type="arabicPeriod"/>
            </a:pPr>
            <a:r>
              <a:rPr lang="fr-FR" dirty="0"/>
              <a:t>Texte encodé → </a:t>
            </a:r>
            <a:r>
              <a:rPr lang="fr-FR" dirty="0" err="1"/>
              <a:t>Token</a:t>
            </a:r>
            <a:r>
              <a:rPr lang="fr-FR" dirty="0"/>
              <a:t> </a:t>
            </a:r>
            <a:r>
              <a:rPr lang="fr-FR" dirty="0" err="1"/>
              <a:t>embeddings</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2. </a:t>
            </a:r>
            <a:r>
              <a:rPr lang="fr-FR" b="1" dirty="0" err="1"/>
              <a:t>Random</a:t>
            </a:r>
            <a:r>
              <a:rPr lang="fr-FR" b="1" dirty="0"/>
              <a:t> </a:t>
            </a:r>
            <a:r>
              <a:rPr lang="fr-FR" b="1" dirty="0" err="1"/>
              <a:t>tensor</a:t>
            </a:r>
            <a:r>
              <a:rPr lang="fr-FR" dirty="0"/>
              <a:t> initial</a:t>
            </a:r>
            <a:br>
              <a:rPr lang="fr-FR" dirty="0"/>
            </a:br>
            <a:r>
              <a:rPr lang="fr-FR" dirty="0"/>
              <a:t>3. Diffusion : 50 étapes </a:t>
            </a:r>
            <a:r>
              <a:rPr lang="fr-FR" dirty="0" err="1"/>
              <a:t>UNet</a:t>
            </a:r>
            <a:r>
              <a:rPr lang="fr-FR" dirty="0"/>
              <a:t> guidées par le texte ("Naruto, style manga...")</a:t>
            </a:r>
            <a:br>
              <a:rPr lang="fr-FR" dirty="0"/>
            </a:br>
            <a:r>
              <a:rPr lang="fr-FR" dirty="0"/>
              <a:t>4. Décodage final par l’</a:t>
            </a:r>
            <a:r>
              <a:rPr lang="fr-FR" dirty="0" err="1"/>
              <a:t>autoencoder</a:t>
            </a:r>
            <a:r>
              <a:rPr lang="fr-FR" dirty="0"/>
              <a:t> vers une image réaliste</a:t>
            </a:r>
            <a:br>
              <a:rPr lang="fr-FR" dirty="0"/>
            </a:br>
            <a:r>
              <a:rPr lang="fr-FR" dirty="0"/>
              <a:t>    Décodage dans l’espace image via un </a:t>
            </a:r>
            <a:r>
              <a:rPr lang="fr-FR" b="1" dirty="0" err="1"/>
              <a:t>autoencoder</a:t>
            </a:r>
            <a:r>
              <a:rPr lang="fr-FR" dirty="0"/>
              <a:t> (VAE)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Tree>
    <p:extLst>
      <p:ext uri="{BB962C8B-B14F-4D97-AF65-F5344CB8AC3E}">
        <p14:creationId xmlns:p14="http://schemas.microsoft.com/office/powerpoint/2010/main" val="114968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ce réservé des notes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Notre version: </a:t>
            </a:r>
            <a:r>
              <a:rPr lang="fr-FR" sz="1200" dirty="0" err="1"/>
              <a:t>runwayml</a:t>
            </a:r>
            <a:r>
              <a:rPr lang="fr-FR" sz="1200" dirty="0"/>
              <a:t>/stable-diffusion-v1-5</a:t>
            </a:r>
          </a:p>
          <a:p>
            <a:r>
              <a:rPr lang="fr-FR" dirty="0"/>
              <a:t>Plus </a:t>
            </a:r>
            <a:r>
              <a:rPr lang="fr-FR" dirty="0" err="1"/>
              <a:t>leger</a:t>
            </a:r>
            <a:r>
              <a:rPr lang="fr-FR" dirty="0"/>
              <a:t> en VRAM que v2.1, SDXL</a:t>
            </a:r>
            <a:br>
              <a:rPr lang="fr-FR" dirty="0"/>
            </a:br>
            <a:br>
              <a:rPr lang="fr-FR" dirty="0"/>
            </a:br>
            <a:r>
              <a:rPr lang="fr-FR" dirty="0"/>
              <a:t>on charge le modèle avec un précision 16 </a:t>
            </a:r>
            <a:r>
              <a:rPr lang="fr-FR" dirty="0" err="1"/>
              <a:t>float</a:t>
            </a:r>
            <a:r>
              <a:rPr lang="fr-FR" dirty="0"/>
              <a:t> sur le GPU avec pipe to </a:t>
            </a:r>
            <a:r>
              <a:rPr lang="fr-FR" dirty="0" err="1"/>
              <a:t>cuda</a:t>
            </a:r>
            <a:br>
              <a:rPr lang="fr-FR" dirty="0"/>
            </a:br>
            <a:r>
              <a:rPr lang="fr-FR" dirty="0"/>
              <a:t>Active </a:t>
            </a:r>
            <a:r>
              <a:rPr lang="fr-FR" dirty="0" err="1"/>
              <a:t>attention_slicing</a:t>
            </a:r>
            <a:r>
              <a:rPr lang="fr-FR" dirty="0"/>
              <a:t> pour réduire l’usage mémoire</a:t>
            </a:r>
            <a:br>
              <a:rPr lang="fr-FR" dirty="0"/>
            </a:br>
            <a:r>
              <a:rPr lang="fr-FR" dirty="0"/>
              <a:t>Affiche les composants clés : </a:t>
            </a:r>
            <a:r>
              <a:rPr lang="fr-FR" dirty="0" err="1"/>
              <a:t>UNet</a:t>
            </a:r>
            <a:r>
              <a:rPr lang="fr-FR" dirty="0"/>
              <a:t>, </a:t>
            </a:r>
            <a:r>
              <a:rPr lang="fr-FR" dirty="0" err="1"/>
              <a:t>Tokenizer</a:t>
            </a:r>
            <a:r>
              <a:rPr lang="fr-FR" dirty="0"/>
              <a:t>, </a:t>
            </a:r>
            <a:r>
              <a:rPr lang="fr-FR" dirty="0" err="1"/>
              <a:t>Scheduler</a:t>
            </a:r>
            <a:r>
              <a:rPr lang="fr-FR" dirty="0"/>
              <a:t>, etc.</a:t>
            </a:r>
            <a:br>
              <a:rPr lang="fr-FR" dirty="0"/>
            </a:br>
            <a:endParaRPr lang="fr-FR" dirty="0"/>
          </a:p>
          <a:p>
            <a:r>
              <a:rPr lang="fr-FR" dirty="0" err="1"/>
              <a:t>Tokenizer</a:t>
            </a:r>
            <a:r>
              <a:rPr lang="fr-FR" dirty="0"/>
              <a:t> : (</a:t>
            </a:r>
            <a:r>
              <a:rPr kumimoji="0" lang="fr-FR" altLang="fr-FR" sz="1200" b="0" i="0" u="none" strike="noStrike" cap="none" normalizeH="0" baseline="0" dirty="0">
                <a:ln>
                  <a:noFill/>
                </a:ln>
                <a:effectLst/>
                <a:latin typeface="Arial Unicode MS"/>
              </a:rPr>
              <a:t>UNet2DConditionModel</a:t>
            </a:r>
            <a:r>
              <a:rPr lang="fr-FR" dirty="0"/>
              <a:t>) transforme le prompt en </a:t>
            </a:r>
            <a:r>
              <a:rPr lang="fr-FR" dirty="0" err="1"/>
              <a:t>token</a:t>
            </a:r>
            <a:r>
              <a:rPr lang="fr-FR" dirty="0"/>
              <a:t>, pour guider la génération d’image</a:t>
            </a:r>
            <a:br>
              <a:rPr lang="fr-FR" dirty="0"/>
            </a:br>
            <a:r>
              <a:rPr lang="fr-FR" dirty="0"/>
              <a:t>CLIP </a:t>
            </a:r>
            <a:r>
              <a:rPr lang="fr-FR" dirty="0" err="1"/>
              <a:t>Text</a:t>
            </a:r>
            <a:r>
              <a:rPr lang="fr-FR" dirty="0"/>
              <a:t> : permet au modèle de comprendre les concepts, les styles, </a:t>
            </a:r>
            <a:r>
              <a:rPr lang="fr-FR" dirty="0" err="1"/>
              <a:t>etc</a:t>
            </a:r>
            <a:endParaRPr lang="fr-FR" dirty="0"/>
          </a:p>
          <a:p>
            <a:r>
              <a:rPr lang="fr-FR" dirty="0" err="1"/>
              <a:t>Scheduler</a:t>
            </a:r>
            <a:r>
              <a:rPr lang="fr-FR" dirty="0"/>
              <a:t>: (</a:t>
            </a:r>
            <a:r>
              <a:rPr kumimoji="0" lang="fr-FR" altLang="fr-FR" sz="1200" b="0" i="0" u="none" strike="noStrike" cap="none" normalizeH="0" baseline="0" dirty="0" err="1">
                <a:ln>
                  <a:noFill/>
                </a:ln>
                <a:solidFill>
                  <a:schemeClr val="tx1"/>
                </a:solidFill>
                <a:effectLst/>
                <a:latin typeface="Arial Unicode MS"/>
              </a:rPr>
              <a:t>PNDMScheduler</a:t>
            </a:r>
            <a:r>
              <a:rPr kumimoji="0" lang="fr-FR" altLang="fr-FR" sz="1200" b="0" i="0" u="none" strike="noStrike" cap="none" normalizeH="0" baseline="0" dirty="0">
                <a:ln>
                  <a:noFill/>
                </a:ln>
                <a:solidFill>
                  <a:schemeClr val="tx1"/>
                </a:solidFill>
                <a:effectLst/>
                <a:latin typeface="Arial Unicode MS"/>
              </a:rPr>
              <a:t>) </a:t>
            </a:r>
            <a:r>
              <a:rPr lang="fr-FR" dirty="0"/>
              <a:t>contrôle le débruitage au cours des 50 étapes. </a:t>
            </a:r>
          </a:p>
          <a:p>
            <a:endParaRPr lang="fr-FR" dirty="0"/>
          </a:p>
          <a:p>
            <a:r>
              <a:rPr lang="fr-FR" dirty="0" err="1"/>
              <a:t>UNet</a:t>
            </a:r>
            <a:r>
              <a:rPr lang="fr-FR" dirty="0"/>
              <a:t> : réseau de </a:t>
            </a:r>
            <a:r>
              <a:rPr lang="fr-FR" dirty="0" err="1"/>
              <a:t>neuronne</a:t>
            </a:r>
            <a:r>
              <a:rPr lang="fr-FR" dirty="0"/>
              <a:t> </a:t>
            </a:r>
            <a:r>
              <a:rPr lang="fr-FR" dirty="0" err="1"/>
              <a:t>convolutionnel</a:t>
            </a:r>
            <a:r>
              <a:rPr lang="fr-FR" dirty="0"/>
              <a:t> (CNN) </a:t>
            </a:r>
            <a:r>
              <a:rPr lang="fr-FR" dirty="0" err="1"/>
              <a:t>concu</a:t>
            </a:r>
            <a:r>
              <a:rPr lang="fr-FR" dirty="0"/>
              <a:t> pour la segmentation d’image</a:t>
            </a:r>
          </a:p>
          <a:p>
            <a:r>
              <a:rPr lang="fr-FR" dirty="0"/>
              <a:t>Encodeur / </a:t>
            </a:r>
            <a:r>
              <a:rPr lang="fr-FR" dirty="0" err="1"/>
              <a:t>Bottleneck</a:t>
            </a:r>
            <a:r>
              <a:rPr lang="fr-FR" dirty="0"/>
              <a:t> / Décodeur</a:t>
            </a:r>
            <a:br>
              <a:rPr lang="fr-FR" dirty="0"/>
            </a:br>
            <a:br>
              <a:rPr lang="fr-FR" dirty="0"/>
            </a:br>
            <a:r>
              <a:rPr lang="fr-FR" dirty="0"/>
              <a:t>Encodeur: on applique convolutions et </a:t>
            </a:r>
            <a:r>
              <a:rPr lang="fr-FR" dirty="0" err="1"/>
              <a:t>maxpolings</a:t>
            </a:r>
            <a:r>
              <a:rPr lang="fr-FR" dirty="0"/>
              <a:t> (flèche rouge) (réduit la taille de l’image en gardant les infos importants)</a:t>
            </a:r>
            <a:br>
              <a:rPr lang="fr-FR" dirty="0"/>
            </a:br>
            <a:r>
              <a:rPr lang="fr-FR" dirty="0" err="1"/>
              <a:t>Bottleneck</a:t>
            </a:r>
            <a:r>
              <a:rPr lang="fr-FR" dirty="0"/>
              <a:t>: espace latent, partie la plus compressé de l’image, on a les infos essentiel</a:t>
            </a:r>
            <a:br>
              <a:rPr lang="fr-FR" dirty="0"/>
            </a:br>
            <a:r>
              <a:rPr lang="fr-FR" dirty="0"/>
              <a:t>Décodeur : on remonte l’image en taille via « up-convolutions » (flèche verte), reconstruction de l’image</a:t>
            </a:r>
            <a:br>
              <a:rPr lang="fr-FR" dirty="0"/>
            </a:br>
            <a:endParaRPr lang="fr-FR" dirty="0"/>
          </a:p>
          <a:p>
            <a:endParaRPr lang="fr-FR" dirty="0"/>
          </a:p>
        </p:txBody>
      </p:sp>
    </p:spTree>
    <p:extLst>
      <p:ext uri="{BB962C8B-B14F-4D97-AF65-F5344CB8AC3E}">
        <p14:creationId xmlns:p14="http://schemas.microsoft.com/office/powerpoint/2010/main" val="162931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ce réservé des notes 2"/>
          <p:cNvSpPr>
            <a:spLocks noGrp="1"/>
          </p:cNvSpPr>
          <p:nvPr>
            <p:ph type="body" idx="1"/>
          </p:nvPr>
        </p:nvSpPr>
        <p:spPr>
          <a:xfrm>
            <a:off x="822325" y="7040563"/>
            <a:ext cx="6584950" cy="5761037"/>
          </a:xfrm>
          <a:prstGeom prst="rect">
            <a:avLst/>
          </a:prstGeom>
        </p:spPr>
        <p:txBody>
          <a:bodyPr/>
          <a:lstStyle/>
          <a:p>
            <a:pPr>
              <a:buNone/>
            </a:pPr>
            <a:r>
              <a:rPr lang="fr-FR" dirty="0"/>
              <a:t>Cette image illustre le processus de génération d’une image par </a:t>
            </a:r>
            <a:r>
              <a:rPr lang="fr-FR" b="1" dirty="0"/>
              <a:t>Stable Diffusion</a:t>
            </a:r>
            <a:r>
              <a:rPr lang="fr-FR" dirty="0"/>
              <a:t>, on voit les </a:t>
            </a:r>
            <a:r>
              <a:rPr lang="fr-FR" b="1" dirty="0"/>
              <a:t>étapes de débruitage progressif</a:t>
            </a:r>
            <a:r>
              <a:rPr lang="fr-FR" dirty="0"/>
              <a:t> :</a:t>
            </a:r>
          </a:p>
          <a:p>
            <a:pPr>
              <a:buFont typeface="Arial" panose="020B0604020202020204" pitchFamily="34" charset="0"/>
              <a:buChar char="•"/>
            </a:pPr>
            <a:r>
              <a:rPr lang="fr-FR" dirty="0"/>
              <a:t>En haut, on voit le pipeline de </a:t>
            </a:r>
            <a:r>
              <a:rPr lang="fr-FR" b="1" dirty="0"/>
              <a:t>diffusion</a:t>
            </a:r>
            <a:r>
              <a:rPr lang="fr-FR" dirty="0"/>
              <a:t> avec des étapes </a:t>
            </a:r>
            <a:r>
              <a:rPr lang="fr-FR" dirty="0" err="1"/>
              <a:t>UNet</a:t>
            </a:r>
            <a:r>
              <a:rPr lang="fr-FR" dirty="0"/>
              <a:t> (</a:t>
            </a:r>
            <a:r>
              <a:rPr lang="fr-FR" dirty="0" err="1"/>
              <a:t>Step</a:t>
            </a:r>
            <a:r>
              <a:rPr lang="fr-FR" dirty="0"/>
              <a:t> 1 → </a:t>
            </a:r>
            <a:r>
              <a:rPr lang="fr-FR" dirty="0" err="1"/>
              <a:t>Step</a:t>
            </a:r>
            <a:r>
              <a:rPr lang="fr-FR" dirty="0"/>
              <a:t> 50) : à chaque étape, le modèle </a:t>
            </a:r>
            <a:r>
              <a:rPr lang="fr-FR" b="1" dirty="0"/>
              <a:t>réduit le bruit</a:t>
            </a:r>
            <a:r>
              <a:rPr lang="fr-FR" dirty="0"/>
              <a:t> contenu dans un tenseur d’image aléatoire.</a:t>
            </a:r>
          </a:p>
          <a:p>
            <a:pPr>
              <a:buFont typeface="Arial" panose="020B0604020202020204" pitchFamily="34" charset="0"/>
              <a:buChar char="•"/>
            </a:pPr>
            <a:r>
              <a:rPr lang="fr-FR" dirty="0"/>
              <a:t>En bas, on voit l’évolution visuelle : on part d’un </a:t>
            </a:r>
            <a:r>
              <a:rPr lang="fr-FR" b="1" dirty="0"/>
              <a:t>bruit pur</a:t>
            </a:r>
            <a:r>
              <a:rPr lang="fr-FR" dirty="0"/>
              <a:t> (à gauche), et à chaque étape, l’image devient </a:t>
            </a:r>
            <a:r>
              <a:rPr lang="fr-FR" b="1" dirty="0"/>
              <a:t>de plus en plus nette et réaliste</a:t>
            </a:r>
            <a:r>
              <a:rPr lang="fr-FR" dirty="0"/>
              <a:t>.</a:t>
            </a:r>
          </a:p>
          <a:p>
            <a:pPr>
              <a:buFont typeface="Arial" panose="020B0604020202020204" pitchFamily="34" charset="0"/>
              <a:buChar char="•"/>
            </a:pPr>
            <a:r>
              <a:rPr lang="fr-FR" dirty="0"/>
              <a:t>Enfin, un </a:t>
            </a:r>
            <a:r>
              <a:rPr lang="fr-FR" b="1" dirty="0"/>
              <a:t>Image </a:t>
            </a:r>
            <a:r>
              <a:rPr lang="fr-FR" b="1" dirty="0" err="1"/>
              <a:t>Decoder</a:t>
            </a:r>
            <a:r>
              <a:rPr lang="fr-FR" b="1" dirty="0"/>
              <a:t> (</a:t>
            </a:r>
            <a:r>
              <a:rPr lang="fr-FR" b="1" dirty="0" err="1"/>
              <a:t>Autoencoder</a:t>
            </a:r>
            <a:r>
              <a:rPr lang="fr-FR" b="1" dirty="0"/>
              <a:t>)</a:t>
            </a:r>
            <a:r>
              <a:rPr lang="fr-FR" dirty="0"/>
              <a:t> transforme les données traitées en </a:t>
            </a:r>
            <a:r>
              <a:rPr lang="fr-FR" b="1" dirty="0"/>
              <a:t>image finale haute qualité</a:t>
            </a:r>
            <a:r>
              <a:rPr lang="fr-FR" dirty="0"/>
              <a:t>.</a:t>
            </a:r>
          </a:p>
          <a:p>
            <a:r>
              <a:rPr lang="fr-FR" dirty="0"/>
              <a:t>👉 C’est ce processus que le modèle </a:t>
            </a:r>
            <a:r>
              <a:rPr lang="fr-FR" dirty="0" err="1"/>
              <a:t>Student</a:t>
            </a:r>
            <a:r>
              <a:rPr lang="fr-FR" dirty="0"/>
              <a:t> tente d’imiter dans ton projet ADD</a:t>
            </a:r>
          </a:p>
          <a:p>
            <a:endParaRPr lang="fr-FR" dirty="0"/>
          </a:p>
        </p:txBody>
      </p:sp>
    </p:spTree>
    <p:extLst>
      <p:ext uri="{BB962C8B-B14F-4D97-AF65-F5344CB8AC3E}">
        <p14:creationId xmlns:p14="http://schemas.microsoft.com/office/powerpoint/2010/main" val="19583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noRot="1" noChangeAspect="1"/>
          </p:cNvSpPr>
          <p:nvPr>
            <p:ph type="sldImg"/>
          </p:nvPr>
        </p:nvSpPr>
        <p:spPr>
          <a:xfrm>
            <a:off x="0" y="0"/>
            <a:ext cx="0" cy="0"/>
          </a:xfrm>
          <a:prstGeom prst="rect">
            <a:avLst/>
          </a:prstGeom>
          <a:ln w="0">
            <a:noFill/>
          </a:ln>
        </p:spPr>
      </p:sp>
      <p:sp>
        <p:nvSpPr>
          <p:cNvPr id="367"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endParaRPr lang="fr-FR" sz="2000" b="0" strike="noStrike" spc="-1">
              <a:latin typeface="Arial"/>
            </a:endParaRPr>
          </a:p>
        </p:txBody>
      </p:sp>
      <p:sp>
        <p:nvSpPr>
          <p:cNvPr id="368" name="PlaceHolder 3"/>
          <p:cNvSpPr>
            <a:spLocks noGrp="1"/>
          </p:cNvSpPr>
          <p:nvPr>
            <p:ph type="sldNum"/>
          </p:nvPr>
        </p:nvSpPr>
        <p:spPr>
          <a:xfrm>
            <a:off x="0" y="0"/>
            <a:ext cx="0" cy="0"/>
          </a:xfrm>
          <a:prstGeom prst="rect">
            <a:avLst/>
          </a:prstGeom>
          <a:noFill/>
          <a:ln w="0">
            <a:noFill/>
          </a:ln>
        </p:spPr>
        <p:txBody>
          <a:bodyPr lIns="90000" tIns="45000" rIns="90000" bIns="45000" anchor="t">
            <a:noAutofit/>
          </a:bodyPr>
          <a:lstStyle/>
          <a:p>
            <a:pPr>
              <a:lnSpc>
                <a:spcPct val="100000"/>
              </a:lnSpc>
            </a:pPr>
            <a:fld id="{887E6089-5C93-4C7E-8260-545991555DF5}" type="slidenum">
              <a:rPr lang="en-US" sz="1800" b="0" strike="noStrike" spc="-1">
                <a:solidFill>
                  <a:srgbClr val="000000"/>
                </a:solidFill>
                <a:latin typeface="+mn-lt"/>
                <a:ea typeface="+mn-ea"/>
              </a:rPr>
              <a:t>9</a:t>
            </a:fld>
            <a:endParaRPr lang="fr-FR" sz="18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noRot="1" noChangeAspect="1"/>
          </p:cNvSpPr>
          <p:nvPr>
            <p:ph type="sldImg"/>
          </p:nvPr>
        </p:nvSpPr>
        <p:spPr>
          <a:xfrm>
            <a:off x="-360" y="-360"/>
            <a:ext cx="720" cy="720"/>
          </a:xfrm>
          <a:prstGeom prst="rect">
            <a:avLst/>
          </a:prstGeom>
          <a:ln w="0">
            <a:noFill/>
          </a:ln>
        </p:spPr>
      </p:sp>
      <p:sp>
        <p:nvSpPr>
          <p:cNvPr id="370"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endParaRPr lang="fr-FR" sz="2000" b="0" strike="noStrike" spc="-1">
              <a:latin typeface="Arial"/>
            </a:endParaRPr>
          </a:p>
        </p:txBody>
      </p:sp>
      <p:sp>
        <p:nvSpPr>
          <p:cNvPr id="371" name="PlaceHolder 3"/>
          <p:cNvSpPr>
            <a:spLocks noGrp="1"/>
          </p:cNvSpPr>
          <p:nvPr>
            <p:ph type="sldNum"/>
          </p:nvPr>
        </p:nvSpPr>
        <p:spPr>
          <a:xfrm>
            <a:off x="0" y="0"/>
            <a:ext cx="0" cy="0"/>
          </a:xfrm>
          <a:prstGeom prst="rect">
            <a:avLst/>
          </a:prstGeom>
          <a:noFill/>
          <a:ln w="0">
            <a:noFill/>
          </a:ln>
        </p:spPr>
        <p:txBody>
          <a:bodyPr lIns="90000" tIns="45000" rIns="90000" bIns="45000" anchor="t">
            <a:noAutofit/>
          </a:bodyPr>
          <a:lstStyle/>
          <a:p>
            <a:pPr>
              <a:lnSpc>
                <a:spcPct val="100000"/>
              </a:lnSpc>
            </a:pPr>
            <a:fld id="{496ED822-1121-480A-AEAA-EFA6D57F4D9B}" type="slidenum">
              <a:rPr lang="en-US" sz="1800" b="0" strike="noStrike" spc="-1">
                <a:solidFill>
                  <a:srgbClr val="000000"/>
                </a:solidFill>
                <a:latin typeface="+mn-lt"/>
                <a:ea typeface="+mn-ea"/>
              </a:rPr>
              <a:t>10</a:t>
            </a:fld>
            <a:endParaRPr lang="fr-FR" sz="18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519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C0A4986-0482-608D-7512-72FA36132E40}"/>
              </a:ext>
            </a:extLst>
          </p:cNvPr>
          <p:cNvSpPr txBox="1"/>
          <p:nvPr userDrawn="1">
            <p:extLst>
              <p:ext uri="{1162E1C5-73C7-4A58-AE30-91384D911F3F}">
                <p184:classification xmlns:p184="http://schemas.microsoft.com/office/powerpoint/2018/4/main" val="ftr"/>
              </p:ext>
            </p:extLst>
          </p:nvPr>
        </p:nvSpPr>
        <p:spPr>
          <a:xfrm>
            <a:off x="13773150" y="8013700"/>
            <a:ext cx="828675" cy="152400"/>
          </a:xfrm>
          <a:prstGeom prst="rect">
            <a:avLst/>
          </a:prstGeom>
        </p:spPr>
        <p:txBody>
          <a:bodyPr horzOverflow="overflow" lIns="0" tIns="0" rIns="0" bIns="0">
            <a:spAutoFit/>
          </a:bodyPr>
          <a:lstStyle/>
          <a:p>
            <a:pPr algn="l"/>
            <a:r>
              <a:rPr lang="fr-FR" sz="1000">
                <a:solidFill>
                  <a:srgbClr val="000000">
                    <a:alpha val="50000"/>
                  </a:srgbClr>
                </a:solidFill>
                <a:latin typeface="Arial" panose="020B0604020202020204" pitchFamily="34" charset="0"/>
                <a:cs typeface="Arial" panose="020B0604020202020204" pitchFamily="34" charset="0"/>
              </a:rPr>
              <a:t>Confidential 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4248"/>
            <a:ext cx="7556421" cy="1488519"/>
          </a:xfrm>
          <a:prstGeom prst="rect">
            <a:avLst/>
          </a:prstGeom>
          <a:noFill/>
          <a:ln/>
        </p:spPr>
        <p:txBody>
          <a:bodyPr wrap="square" lIns="0" tIns="0" rIns="0" bIns="0" rtlCol="0" anchor="t"/>
          <a:lstStyle/>
          <a:p>
            <a:pPr>
              <a:lnSpc>
                <a:spcPts val="5850"/>
              </a:lnSpc>
            </a:pPr>
            <a:r>
              <a:rPr lang="en-US" sz="4650" b="1" dirty="0">
                <a:solidFill>
                  <a:srgbClr val="000000"/>
                </a:solidFill>
                <a:latin typeface="Petrona Bold" pitchFamily="34" charset="0"/>
                <a:ea typeface="Petrona Bold" pitchFamily="34" charset="-122"/>
                <a:cs typeface="Petrona Bold" pitchFamily="34" charset="-120"/>
              </a:rPr>
              <a:t>IA Générative: </a:t>
            </a:r>
            <a:r>
              <a:rPr lang="en-US" sz="4650" b="1" dirty="0" err="1">
                <a:solidFill>
                  <a:srgbClr val="000000"/>
                </a:solidFill>
                <a:latin typeface="Petrona Bold" pitchFamily="34" charset="0"/>
                <a:ea typeface="Petrona Bold" pitchFamily="34" charset="-122"/>
                <a:cs typeface="Petrona Bold" pitchFamily="34" charset="-120"/>
              </a:rPr>
              <a:t>Générateur</a:t>
            </a:r>
            <a:r>
              <a:rPr lang="en-US" sz="4650" b="1" dirty="0">
                <a:solidFill>
                  <a:srgbClr val="000000"/>
                </a:solidFill>
                <a:latin typeface="Petrona Bold" pitchFamily="34" charset="0"/>
                <a:ea typeface="Petrona Bold" pitchFamily="34" charset="-122"/>
                <a:cs typeface="Petrona Bold" pitchFamily="34" charset="-120"/>
              </a:rPr>
              <a:t> Naruto avec </a:t>
            </a:r>
            <a:r>
              <a:rPr kumimoji="0" lang="en-US" altLang="en-US" sz="4800" b="1" i="0" u="none" strike="noStrike" cap="none" normalizeH="0" baseline="0" dirty="0">
                <a:ln>
                  <a:noFill/>
                </a:ln>
                <a:effectLst/>
                <a:latin typeface="Poppins"/>
              </a:rPr>
              <a:t>Adversarial Diffusion Distillation</a:t>
            </a:r>
            <a:endParaRPr lang="en-US" sz="4650" dirty="0"/>
          </a:p>
        </p:txBody>
      </p:sp>
      <p:sp>
        <p:nvSpPr>
          <p:cNvPr id="4" name="Text 1"/>
          <p:cNvSpPr/>
          <p:nvPr/>
        </p:nvSpPr>
        <p:spPr>
          <a:xfrm>
            <a:off x="415637" y="5710616"/>
            <a:ext cx="7934574" cy="254031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Sebastien GASIOR, Marc-Antoine KALMUK, Titouan VETIER et Dean BAH</a:t>
            </a:r>
            <a:endParaRPr lang="en-US" sz="1750" b="1" dirty="0"/>
          </a:p>
        </p:txBody>
      </p:sp>
      <p:sp>
        <p:nvSpPr>
          <p:cNvPr id="5" name="Shape 2"/>
          <p:cNvSpPr/>
          <p:nvPr/>
        </p:nvSpPr>
        <p:spPr>
          <a:xfrm>
            <a:off x="793790" y="6245304"/>
            <a:ext cx="362903" cy="362903"/>
          </a:xfrm>
          <a:prstGeom prst="roundRect">
            <a:avLst>
              <a:gd name="adj" fmla="val 25194296"/>
            </a:avLst>
          </a:prstGeom>
          <a:noFill/>
          <a:ln w="7620">
            <a:solidFill>
              <a:srgbClr val="FFFFFF"/>
            </a:solidFill>
            <a:prstDash val="solid"/>
          </a:ln>
        </p:spPr>
        <p:txBody>
          <a:bodyPr/>
          <a:lstStyle/>
          <a:p>
            <a:endParaRPr lang="fr-FR"/>
          </a:p>
        </p:txBody>
      </p:sp>
      <p:sp>
        <p:nvSpPr>
          <p:cNvPr id="7" name="Text 3"/>
          <p:cNvSpPr/>
          <p:nvPr/>
        </p:nvSpPr>
        <p:spPr>
          <a:xfrm>
            <a:off x="1270040" y="6228398"/>
            <a:ext cx="1809036"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 16"/>
          <p:cNvSpPr/>
          <p:nvPr/>
        </p:nvSpPr>
        <p:spPr>
          <a:xfrm>
            <a:off x="793800" y="1841400"/>
            <a:ext cx="7713720" cy="743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5851"/>
              </a:lnSpc>
              <a:tabLst>
                <a:tab pos="0" algn="l"/>
              </a:tabLst>
            </a:pPr>
            <a:r>
              <a:rPr lang="en-US" sz="4650" b="1" strike="noStrike" spc="-1">
                <a:solidFill>
                  <a:srgbClr val="000000"/>
                </a:solidFill>
                <a:latin typeface="Petrona Bold"/>
                <a:ea typeface="Petrona Bold"/>
              </a:rPr>
              <a:t>Qu’est-ce que LoRa</a:t>
            </a:r>
            <a:endParaRPr lang="fr-FR" sz="4650" b="0" strike="noStrike" spc="-1">
              <a:latin typeface="Arial"/>
            </a:endParaRPr>
          </a:p>
        </p:txBody>
      </p:sp>
      <p:sp>
        <p:nvSpPr>
          <p:cNvPr id="342" name="Text 17"/>
          <p:cNvSpPr/>
          <p:nvPr/>
        </p:nvSpPr>
        <p:spPr>
          <a:xfrm>
            <a:off x="793800" y="3152520"/>
            <a:ext cx="2976840" cy="371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900"/>
              </a:lnSpc>
              <a:tabLst>
                <a:tab pos="0" algn="l"/>
              </a:tabLst>
            </a:pPr>
            <a:r>
              <a:rPr lang="en-US" sz="2300" b="1" strike="noStrike" spc="-1">
                <a:solidFill>
                  <a:srgbClr val="000000"/>
                </a:solidFill>
                <a:latin typeface="Petrona Bold"/>
                <a:ea typeface="Petrona Bold"/>
              </a:rPr>
              <a:t>Pourquoi on réentraîne le modèle ?</a:t>
            </a:r>
            <a:endParaRPr lang="fr-FR" sz="2300" b="0" strike="noStrike" spc="-1">
              <a:latin typeface="Arial"/>
            </a:endParaRPr>
          </a:p>
        </p:txBody>
      </p:sp>
      <p:sp>
        <p:nvSpPr>
          <p:cNvPr id="343" name="Text 18"/>
          <p:cNvSpPr/>
          <p:nvPr/>
        </p:nvSpPr>
        <p:spPr>
          <a:xfrm>
            <a:off x="793800" y="3751560"/>
            <a:ext cx="624420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272525"/>
                </a:solidFill>
                <a:latin typeface="Inter"/>
                <a:ea typeface="Inter"/>
              </a:rPr>
              <a:t>Stable diffusion a plus d’un milliard de paramètres : </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	- Prend trop de mémoire GPU</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	- Nécessite des semaines d’entraînement</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	- Peut détruire ses compétences générales d’origine</a:t>
            </a:r>
            <a:endParaRPr lang="fr-FR" sz="1750" b="0" strike="noStrike" spc="-1">
              <a:latin typeface="Arial"/>
            </a:endParaRPr>
          </a:p>
        </p:txBody>
      </p:sp>
      <p:sp>
        <p:nvSpPr>
          <p:cNvPr id="344" name="Text 19"/>
          <p:cNvSpPr/>
          <p:nvPr/>
        </p:nvSpPr>
        <p:spPr>
          <a:xfrm>
            <a:off x="7599600" y="3152520"/>
            <a:ext cx="2976840" cy="371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900"/>
              </a:lnSpc>
              <a:tabLst>
                <a:tab pos="0" algn="l"/>
              </a:tabLst>
            </a:pPr>
            <a:r>
              <a:rPr lang="en-US" sz="2300" b="1" strike="noStrike" spc="-1">
                <a:solidFill>
                  <a:srgbClr val="000000"/>
                </a:solidFill>
                <a:latin typeface="Petrona Bold"/>
                <a:ea typeface="Petrona Bold"/>
              </a:rPr>
              <a:t>Low-Rank Adaptation :</a:t>
            </a:r>
            <a:endParaRPr lang="fr-FR" sz="2300" b="0" strike="noStrike" spc="-1">
              <a:latin typeface="Arial"/>
            </a:endParaRPr>
          </a:p>
        </p:txBody>
      </p:sp>
      <p:sp>
        <p:nvSpPr>
          <p:cNvPr id="345" name="Text 20"/>
          <p:cNvSpPr/>
          <p:nvPr/>
        </p:nvSpPr>
        <p:spPr>
          <a:xfrm>
            <a:off x="7599600" y="3751560"/>
            <a:ext cx="624420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272525"/>
                </a:solidFill>
                <a:latin typeface="Inter"/>
                <a:ea typeface="Inter"/>
              </a:rPr>
              <a:t>Technique de fine-tuning ultra légère:</a:t>
            </a:r>
            <a:br/>
            <a:r>
              <a:rPr lang="en-US" sz="1750" b="0" strike="noStrike" spc="-1">
                <a:solidFill>
                  <a:srgbClr val="272525"/>
                </a:solidFill>
                <a:latin typeface="Inter"/>
                <a:ea typeface="Inter"/>
              </a:rPr>
              <a:t>Permet d’adapter notre modèle aux images Naruto</a:t>
            </a:r>
            <a:br/>
            <a:r>
              <a:rPr lang="en-US" sz="1750" b="0" strike="noStrike" spc="-1">
                <a:solidFill>
                  <a:srgbClr val="272525"/>
                </a:solidFill>
                <a:latin typeface="Inter"/>
                <a:ea typeface="Inter"/>
              </a:rPr>
              <a:t>On ajuste de tout petits modules (matrices A et B) dans les couches d’attention</a:t>
            </a:r>
            <a:endParaRPr lang="fr-FR" sz="1750" b="0" strike="noStrike" spc="-1">
              <a:latin typeface="Arial"/>
            </a:endParaRPr>
          </a:p>
        </p:txBody>
      </p:sp>
      <p:sp>
        <p:nvSpPr>
          <p:cNvPr id="346" name="Text 21"/>
          <p:cNvSpPr/>
          <p:nvPr/>
        </p:nvSpPr>
        <p:spPr>
          <a:xfrm>
            <a:off x="793800" y="5299560"/>
            <a:ext cx="13042440" cy="10882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fr-FR"/>
          </a:p>
        </p:txBody>
      </p:sp>
      <p:sp>
        <p:nvSpPr>
          <p:cNvPr id="347" name="ZoneTexte 346"/>
          <p:cNvSpPr txBox="1"/>
          <p:nvPr/>
        </p:nvSpPr>
        <p:spPr>
          <a:xfrm>
            <a:off x="793800" y="5580000"/>
            <a:ext cx="5776920" cy="502200"/>
          </a:xfrm>
          <a:prstGeom prst="rect">
            <a:avLst/>
          </a:prstGeom>
          <a:noFill/>
          <a:ln w="0">
            <a:noFill/>
          </a:ln>
        </p:spPr>
        <p:txBody>
          <a:bodyPr lIns="90000" tIns="45000" rIns="90000" bIns="45000" anchor="t">
            <a:noAutofit/>
          </a:bodyPr>
          <a:lstStyle/>
          <a:p>
            <a:r>
              <a:rPr lang="en-US" sz="2300" b="1" strike="noStrike" spc="-1">
                <a:solidFill>
                  <a:srgbClr val="000000"/>
                </a:solidFill>
                <a:latin typeface="Petrona Bold"/>
                <a:ea typeface="Petrona Bold"/>
              </a:rPr>
              <a:t>Dans notre code</a:t>
            </a:r>
            <a:endParaRPr lang="fr-FR" sz="2300" b="0" strike="noStrike" spc="-1">
              <a:latin typeface="Arial"/>
            </a:endParaRPr>
          </a:p>
        </p:txBody>
      </p:sp>
      <p:pic>
        <p:nvPicPr>
          <p:cNvPr id="348" name="Image 347"/>
          <p:cNvPicPr/>
          <p:nvPr/>
        </p:nvPicPr>
        <p:blipFill>
          <a:blip r:embed="rId3"/>
          <a:stretch/>
        </p:blipFill>
        <p:spPr>
          <a:xfrm>
            <a:off x="900000" y="6137280"/>
            <a:ext cx="3323880" cy="342720"/>
          </a:xfrm>
          <a:prstGeom prst="rect">
            <a:avLst/>
          </a:prstGeom>
          <a:ln w="0">
            <a:noFill/>
          </a:ln>
        </p:spPr>
      </p:pic>
      <p:sp>
        <p:nvSpPr>
          <p:cNvPr id="349" name="Text 22"/>
          <p:cNvSpPr/>
          <p:nvPr/>
        </p:nvSpPr>
        <p:spPr>
          <a:xfrm>
            <a:off x="900000" y="6651720"/>
            <a:ext cx="810000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272525"/>
                </a:solidFill>
                <a:latin typeface="Inter"/>
                <a:ea typeface="Inter"/>
              </a:rPr>
              <a:t>Injecte des mini-couches entrainables dans le modèle</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Seules ces mini-couches seront modifiées pendant l’entraînement</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Tout le reste du modèle reste figé et stable</a:t>
            </a:r>
            <a:endParaRPr lang="fr-FR" sz="175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41421"/>
            <a:ext cx="7714059"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Résultats: Vitesse vs. Qualité</a:t>
            </a:r>
            <a:endParaRPr lang="en-US" sz="4650" dirty="0"/>
          </a:p>
        </p:txBody>
      </p:sp>
      <p:sp>
        <p:nvSpPr>
          <p:cNvPr id="3" name="Text 1"/>
          <p:cNvSpPr/>
          <p:nvPr/>
        </p:nvSpPr>
        <p:spPr>
          <a:xfrm>
            <a:off x="793790" y="31526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Rapidité</a:t>
            </a:r>
            <a:endParaRPr lang="en-US" sz="2300" dirty="0"/>
          </a:p>
        </p:txBody>
      </p:sp>
      <p:sp>
        <p:nvSpPr>
          <p:cNvPr id="4" name="Text 2"/>
          <p:cNvSpPr/>
          <p:nvPr/>
        </p:nvSpPr>
        <p:spPr>
          <a:xfrm>
            <a:off x="793790" y="375154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 modèle student est plus rapide que le teacher, permettant une utilisation plus fluide sur des machines aux ressources limitées.</a:t>
            </a:r>
            <a:endParaRPr lang="en-US" sz="1750" dirty="0"/>
          </a:p>
        </p:txBody>
      </p:sp>
      <p:sp>
        <p:nvSpPr>
          <p:cNvPr id="5" name="Text 3"/>
          <p:cNvSpPr/>
          <p:nvPr/>
        </p:nvSpPr>
        <p:spPr>
          <a:xfrm>
            <a:off x="7599521" y="31526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Qualité</a:t>
            </a:r>
            <a:endParaRPr lang="en-US" sz="2300" dirty="0"/>
          </a:p>
        </p:txBody>
      </p:sp>
      <p:sp>
        <p:nvSpPr>
          <p:cNvPr id="6" name="Text 4"/>
          <p:cNvSpPr/>
          <p:nvPr/>
        </p:nvSpPr>
        <p:spPr>
          <a:xfrm>
            <a:off x="7599521" y="375154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Les images du teacher sont plus détaillées et fidèles à l'univers Naruto, tandis que celles du student manquent de netteté et de cohérence.</a:t>
            </a:r>
            <a:endParaRPr lang="en-US" sz="1750" dirty="0"/>
          </a:p>
        </p:txBody>
      </p:sp>
      <p:sp>
        <p:nvSpPr>
          <p:cNvPr id="7" name="Text 5"/>
          <p:cNvSpPr/>
          <p:nvPr/>
        </p:nvSpPr>
        <p:spPr>
          <a:xfrm>
            <a:off x="793790" y="529947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Les performances du modèle student sont légèrement supérieures en termes de rapidité par rapport au modèle teacher. Qualitativement, les images produites par le modèle teacher présentent un haut niveau de détail et reproduisent fidèlement les éléments visuels emblématiques de l'univers Naruto.</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 0"/>
          <p:cNvSpPr/>
          <p:nvPr/>
        </p:nvSpPr>
        <p:spPr>
          <a:xfrm>
            <a:off x="6256800" y="605880"/>
            <a:ext cx="7602840" cy="144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5649"/>
              </a:lnSpc>
              <a:tabLst>
                <a:tab pos="0" algn="l"/>
              </a:tabLst>
            </a:pPr>
            <a:r>
              <a:rPr lang="en-US" sz="4500" b="1" strike="noStrike" spc="-1">
                <a:solidFill>
                  <a:srgbClr val="000000"/>
                </a:solidFill>
                <a:latin typeface="Petrona Bold"/>
                <a:ea typeface="Petrona Bold"/>
              </a:rPr>
              <a:t>Évaluation Quantitative: Scores FID et LPIPS</a:t>
            </a:r>
            <a:endParaRPr lang="fr-FR" sz="4500" b="0" strike="noStrike" spc="-1">
              <a:latin typeface="Arial"/>
            </a:endParaRPr>
          </a:p>
        </p:txBody>
      </p:sp>
      <p:sp>
        <p:nvSpPr>
          <p:cNvPr id="351" name="Text 1"/>
          <p:cNvSpPr/>
          <p:nvPr/>
        </p:nvSpPr>
        <p:spPr>
          <a:xfrm>
            <a:off x="6256800" y="2490480"/>
            <a:ext cx="7602840" cy="725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5700"/>
              </a:lnSpc>
              <a:tabLst>
                <a:tab pos="0" algn="l"/>
              </a:tabLst>
            </a:pPr>
            <a:r>
              <a:rPr lang="en-US" sz="5700" b="1" strike="noStrike" spc="-1">
                <a:solidFill>
                  <a:srgbClr val="272525"/>
                </a:solidFill>
                <a:latin typeface="Petrona Bold"/>
                <a:ea typeface="Petrona Bold"/>
              </a:rPr>
              <a:t>100</a:t>
            </a:r>
            <a:endParaRPr lang="fr-FR" sz="5700" b="0" strike="noStrike" spc="-1">
              <a:latin typeface="Arial"/>
            </a:endParaRPr>
          </a:p>
        </p:txBody>
      </p:sp>
      <p:sp>
        <p:nvSpPr>
          <p:cNvPr id="352" name="Text 2"/>
          <p:cNvSpPr/>
          <p:nvPr/>
        </p:nvSpPr>
        <p:spPr>
          <a:xfrm>
            <a:off x="6905160" y="3178080"/>
            <a:ext cx="7602840" cy="35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750"/>
              </a:lnSpc>
              <a:tabLst>
                <a:tab pos="0" algn="l"/>
              </a:tabLst>
            </a:pPr>
            <a:r>
              <a:rPr lang="en-US" sz="1700" b="0" strike="noStrike" spc="-1">
                <a:solidFill>
                  <a:srgbClr val="272525"/>
                </a:solidFill>
                <a:latin typeface="Inter"/>
                <a:ea typeface="Inter"/>
              </a:rPr>
              <a:t>Étapes de diffusion pour le modèle teacher.</a:t>
            </a:r>
            <a:endParaRPr lang="fr-FR" sz="1700" b="0" strike="noStrike" spc="-1">
              <a:latin typeface="Arial"/>
            </a:endParaRPr>
          </a:p>
        </p:txBody>
      </p:sp>
      <p:sp>
        <p:nvSpPr>
          <p:cNvPr id="353" name="Text 3"/>
          <p:cNvSpPr/>
          <p:nvPr/>
        </p:nvSpPr>
        <p:spPr>
          <a:xfrm>
            <a:off x="6256800" y="4614120"/>
            <a:ext cx="7602840" cy="725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5700"/>
              </a:lnSpc>
              <a:tabLst>
                <a:tab pos="0" algn="l"/>
              </a:tabLst>
            </a:pPr>
            <a:r>
              <a:rPr lang="en-US" sz="5700" b="1" strike="noStrike" spc="-1">
                <a:solidFill>
                  <a:srgbClr val="272525"/>
                </a:solidFill>
                <a:latin typeface="Petrona Bold"/>
                <a:ea typeface="Petrona Bold"/>
              </a:rPr>
              <a:t>4</a:t>
            </a:r>
            <a:endParaRPr lang="fr-FR" sz="5700" b="0" strike="noStrike" spc="-1">
              <a:latin typeface="Arial"/>
            </a:endParaRPr>
          </a:p>
        </p:txBody>
      </p:sp>
      <p:sp>
        <p:nvSpPr>
          <p:cNvPr id="354" name="Text 4"/>
          <p:cNvSpPr/>
          <p:nvPr/>
        </p:nvSpPr>
        <p:spPr>
          <a:xfrm>
            <a:off x="6256800" y="5615280"/>
            <a:ext cx="7602840" cy="35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750"/>
              </a:lnSpc>
              <a:tabLst>
                <a:tab pos="0" algn="l"/>
              </a:tabLst>
            </a:pPr>
            <a:r>
              <a:rPr lang="en-US" sz="1700" b="0" strike="noStrike" spc="-1">
                <a:solidFill>
                  <a:srgbClr val="272525"/>
                </a:solidFill>
                <a:latin typeface="Inter"/>
                <a:ea typeface="Inter"/>
              </a:rPr>
              <a:t>Étapes de diffusion pour le modèle student.</a:t>
            </a:r>
            <a:endParaRPr lang="fr-FR" sz="1700" b="0" strike="noStrike" spc="-1">
              <a:latin typeface="Arial"/>
            </a:endParaRPr>
          </a:p>
        </p:txBody>
      </p:sp>
      <p:sp>
        <p:nvSpPr>
          <p:cNvPr id="355" name="Text 5"/>
          <p:cNvSpPr/>
          <p:nvPr/>
        </p:nvSpPr>
        <p:spPr>
          <a:xfrm>
            <a:off x="6256800" y="6215040"/>
            <a:ext cx="7602840" cy="1408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1700" b="0" strike="noStrike" spc="-1">
                <a:solidFill>
                  <a:srgbClr val="272525"/>
                </a:solidFill>
                <a:latin typeface="Inter"/>
                <a:ea typeface="Inter"/>
              </a:rPr>
              <a:t>Le score FID du student indique une différence notable par rapport au dataset réel, reflétant les limites de la compression. Le score LPIPS suggère une similarité perceptuelle en termes de correspondance texte-image.</a:t>
            </a:r>
            <a:endParaRPr lang="fr-FR" sz="1700" b="0" strike="noStrike" spc="-1">
              <a:latin typeface="Arial"/>
            </a:endParaRPr>
          </a:p>
        </p:txBody>
      </p:sp>
      <p:sp>
        <p:nvSpPr>
          <p:cNvPr id="356" name="Rectangle 1"/>
          <p:cNvSpPr/>
          <p:nvPr/>
        </p:nvSpPr>
        <p:spPr>
          <a:xfrm>
            <a:off x="0" y="0"/>
            <a:ext cx="14630040" cy="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fr-FR"/>
          </a:p>
        </p:txBody>
      </p:sp>
      <p:sp>
        <p:nvSpPr>
          <p:cNvPr id="357" name="Rectangle 2"/>
          <p:cNvSpPr/>
          <p:nvPr/>
        </p:nvSpPr>
        <p:spPr>
          <a:xfrm>
            <a:off x="0" y="3667680"/>
            <a:ext cx="14630040" cy="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fr-FR"/>
          </a:p>
        </p:txBody>
      </p:sp>
      <p:sp>
        <p:nvSpPr>
          <p:cNvPr id="358" name="Rectangle 3"/>
          <p:cNvSpPr/>
          <p:nvPr/>
        </p:nvSpPr>
        <p:spPr>
          <a:xfrm>
            <a:off x="152280" y="152280"/>
            <a:ext cx="14630040" cy="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fr-FR"/>
          </a:p>
        </p:txBody>
      </p:sp>
      <p:pic>
        <p:nvPicPr>
          <p:cNvPr id="359" name="Image 12"/>
          <p:cNvPicPr/>
          <p:nvPr/>
        </p:nvPicPr>
        <p:blipFill>
          <a:blip r:embed="rId3"/>
          <a:stretch/>
        </p:blipFill>
        <p:spPr>
          <a:xfrm>
            <a:off x="518040" y="5208480"/>
            <a:ext cx="6644880" cy="776880"/>
          </a:xfrm>
          <a:prstGeom prst="rect">
            <a:avLst/>
          </a:prstGeom>
          <a:ln w="0">
            <a:noFill/>
          </a:ln>
        </p:spPr>
      </p:pic>
      <p:pic>
        <p:nvPicPr>
          <p:cNvPr id="360" name="Image 359"/>
          <p:cNvPicPr/>
          <p:nvPr/>
        </p:nvPicPr>
        <p:blipFill>
          <a:blip r:embed="rId4"/>
          <a:stretch/>
        </p:blipFill>
        <p:spPr>
          <a:xfrm>
            <a:off x="291240" y="2029320"/>
            <a:ext cx="4028760" cy="3190680"/>
          </a:xfrm>
          <a:prstGeom prst="rect">
            <a:avLst/>
          </a:prstGeom>
          <a:ln w="0">
            <a:noFill/>
          </a:ln>
        </p:spPr>
      </p:pic>
      <p:pic>
        <p:nvPicPr>
          <p:cNvPr id="361" name="Image 360"/>
          <p:cNvPicPr/>
          <p:nvPr/>
        </p:nvPicPr>
        <p:blipFill>
          <a:blip r:embed="rId5"/>
          <a:stretch/>
        </p:blipFill>
        <p:spPr>
          <a:xfrm>
            <a:off x="4320000" y="2049840"/>
            <a:ext cx="4161960" cy="31143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 0"/>
          <p:cNvSpPr/>
          <p:nvPr/>
        </p:nvSpPr>
        <p:spPr>
          <a:xfrm>
            <a:off x="1440000" y="1776240"/>
            <a:ext cx="7713720" cy="743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5851"/>
              </a:lnSpc>
              <a:tabLst>
                <a:tab pos="0" algn="l"/>
              </a:tabLst>
            </a:pPr>
            <a:r>
              <a:rPr lang="en-US" sz="4650" b="1" strike="noStrike" spc="-1">
                <a:solidFill>
                  <a:srgbClr val="000000"/>
                </a:solidFill>
                <a:latin typeface="Petrona Bold"/>
                <a:ea typeface="Petrona Bold"/>
              </a:rPr>
              <a:t>Problèmes rencontré</a:t>
            </a:r>
            <a:endParaRPr lang="fr-FR" sz="4650" b="0" strike="noStrike" spc="-1">
              <a:latin typeface="Arial"/>
            </a:endParaRPr>
          </a:p>
        </p:txBody>
      </p:sp>
      <p:sp>
        <p:nvSpPr>
          <p:cNvPr id="363" name="Text 5"/>
          <p:cNvSpPr/>
          <p:nvPr/>
        </p:nvSpPr>
        <p:spPr>
          <a:xfrm>
            <a:off x="1440000" y="2880000"/>
            <a:ext cx="6946200" cy="1180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272525"/>
                </a:solidFill>
                <a:latin typeface="Inter"/>
                <a:ea typeface="Inter"/>
              </a:rPr>
              <a:t>Compliqué de créer un environnement stable pour toutes les libraires</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Problème d’injection des poids LoRa</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Limité par les capacités de nos GPU</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Paiement de google colab pro sans succès</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Modèle de plus en plus nul</a:t>
            </a:r>
            <a:endParaRPr lang="fr-FR" sz="1750" b="0" strike="noStrike" spc="-1">
              <a:latin typeface="Arial"/>
            </a:endParaRPr>
          </a:p>
          <a:p>
            <a:pPr>
              <a:lnSpc>
                <a:spcPts val="2849"/>
              </a:lnSpc>
              <a:tabLst>
                <a:tab pos="0" algn="l"/>
              </a:tabLst>
            </a:pPr>
            <a:r>
              <a:rPr lang="en-US" sz="1750" b="0" strike="noStrike" spc="-1">
                <a:solidFill>
                  <a:srgbClr val="272525"/>
                </a:solidFill>
                <a:latin typeface="Inter"/>
                <a:ea typeface="Inter"/>
              </a:rPr>
              <a:t>Utilisation de scale way instance GPU en SSH remote sur vs code</a:t>
            </a:r>
            <a:endParaRPr lang="fr-FR" sz="1750" b="0" strike="noStrike" spc="-1">
              <a:latin typeface="Arial"/>
            </a:endParaRPr>
          </a:p>
        </p:txBody>
      </p:sp>
      <p:pic>
        <p:nvPicPr>
          <p:cNvPr id="364" name="Image 363"/>
          <p:cNvPicPr/>
          <p:nvPr/>
        </p:nvPicPr>
        <p:blipFill>
          <a:blip r:embed="rId3"/>
          <a:stretch/>
        </p:blipFill>
        <p:spPr>
          <a:xfrm>
            <a:off x="11774160" y="1903320"/>
            <a:ext cx="2445840" cy="4396680"/>
          </a:xfrm>
          <a:prstGeom prst="rect">
            <a:avLst/>
          </a:prstGeom>
          <a:ln w="0">
            <a:noFill/>
          </a:ln>
        </p:spPr>
      </p:pic>
      <p:pic>
        <p:nvPicPr>
          <p:cNvPr id="365" name="Image 364"/>
          <p:cNvPicPr/>
          <p:nvPr/>
        </p:nvPicPr>
        <p:blipFill>
          <a:blip r:embed="rId4"/>
          <a:stretch/>
        </p:blipFill>
        <p:spPr>
          <a:xfrm>
            <a:off x="9000000" y="1953000"/>
            <a:ext cx="2520000" cy="434700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16194"/>
            <a:ext cx="14630400" cy="2507813"/>
          </a:xfrm>
          <a:prstGeom prst="rect">
            <a:avLst/>
          </a:prstGeom>
        </p:spPr>
      </p:pic>
      <p:sp>
        <p:nvSpPr>
          <p:cNvPr id="3" name="Text 0"/>
          <p:cNvSpPr/>
          <p:nvPr/>
        </p:nvSpPr>
        <p:spPr>
          <a:xfrm>
            <a:off x="702112" y="3059549"/>
            <a:ext cx="9256871" cy="658178"/>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Petrona Bold" pitchFamily="34" charset="0"/>
                <a:ea typeface="Petrona Bold" pitchFamily="34" charset="-122"/>
                <a:cs typeface="Petrona Bold" pitchFamily="34" charset="-120"/>
              </a:rPr>
              <a:t>Discussion: Compromis et Limitations</a:t>
            </a:r>
            <a:endParaRPr lang="en-US" sz="4100" dirty="0"/>
          </a:p>
        </p:txBody>
      </p:sp>
      <p:sp>
        <p:nvSpPr>
          <p:cNvPr id="4" name="Shape 1"/>
          <p:cNvSpPr/>
          <p:nvPr/>
        </p:nvSpPr>
        <p:spPr>
          <a:xfrm>
            <a:off x="702112" y="4018598"/>
            <a:ext cx="4274939" cy="2471023"/>
          </a:xfrm>
          <a:prstGeom prst="roundRect">
            <a:avLst>
              <a:gd name="adj" fmla="val 3410"/>
            </a:avLst>
          </a:prstGeom>
          <a:solidFill>
            <a:srgbClr val="CCEEFF"/>
          </a:solidFill>
          <a:ln w="7620">
            <a:solidFill>
              <a:srgbClr val="B2D4E5"/>
            </a:solidFill>
            <a:prstDash val="solid"/>
          </a:ln>
        </p:spPr>
        <p:txBody>
          <a:bodyPr/>
          <a:lstStyle/>
          <a:p>
            <a:endParaRPr lang="fr-FR"/>
          </a:p>
        </p:txBody>
      </p:sp>
      <p:sp>
        <p:nvSpPr>
          <p:cNvPr id="5" name="Text 2"/>
          <p:cNvSpPr/>
          <p:nvPr/>
        </p:nvSpPr>
        <p:spPr>
          <a:xfrm>
            <a:off x="910352" y="4226838"/>
            <a:ext cx="2633305"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Compromis</a:t>
            </a:r>
            <a:endParaRPr lang="en-US" sz="2050" dirty="0"/>
          </a:p>
        </p:txBody>
      </p:sp>
      <p:sp>
        <p:nvSpPr>
          <p:cNvPr id="6" name="Text 3"/>
          <p:cNvSpPr/>
          <p:nvPr/>
        </p:nvSpPr>
        <p:spPr>
          <a:xfrm>
            <a:off x="910352" y="4676418"/>
            <a:ext cx="3858458" cy="160496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L'approche ADD offre un excellent compromis entre vitesse et qualité, permettant une utilisation dans des contextes où la latence est une contrainte.</a:t>
            </a:r>
            <a:endParaRPr lang="en-US" sz="1550" dirty="0"/>
          </a:p>
        </p:txBody>
      </p:sp>
      <p:sp>
        <p:nvSpPr>
          <p:cNvPr id="7" name="Shape 4"/>
          <p:cNvSpPr/>
          <p:nvPr/>
        </p:nvSpPr>
        <p:spPr>
          <a:xfrm>
            <a:off x="5177671" y="4018598"/>
            <a:ext cx="4274939" cy="2471023"/>
          </a:xfrm>
          <a:prstGeom prst="roundRect">
            <a:avLst>
              <a:gd name="adj" fmla="val 3410"/>
            </a:avLst>
          </a:prstGeom>
          <a:solidFill>
            <a:srgbClr val="CCEEFF"/>
          </a:solidFill>
          <a:ln w="7620">
            <a:solidFill>
              <a:srgbClr val="B2D4E5"/>
            </a:solidFill>
            <a:prstDash val="solid"/>
          </a:ln>
        </p:spPr>
        <p:txBody>
          <a:bodyPr/>
          <a:lstStyle/>
          <a:p>
            <a:endParaRPr lang="fr-FR"/>
          </a:p>
        </p:txBody>
      </p:sp>
      <p:sp>
        <p:nvSpPr>
          <p:cNvPr id="8" name="Text 5"/>
          <p:cNvSpPr/>
          <p:nvPr/>
        </p:nvSpPr>
        <p:spPr>
          <a:xfrm>
            <a:off x="5385911" y="4226838"/>
            <a:ext cx="2633305"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Limitations</a:t>
            </a:r>
            <a:endParaRPr lang="en-US" sz="2050" dirty="0"/>
          </a:p>
        </p:txBody>
      </p:sp>
      <p:sp>
        <p:nvSpPr>
          <p:cNvPr id="9" name="Text 6"/>
          <p:cNvSpPr/>
          <p:nvPr/>
        </p:nvSpPr>
        <p:spPr>
          <a:xfrm>
            <a:off x="5385911" y="4676418"/>
            <a:ext cx="3858458" cy="9629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La stabilité de l'entraînement adversarial nécessite des ajustements précis, et la qualité visuelle peut parfois souffrir.</a:t>
            </a:r>
            <a:endParaRPr lang="en-US" sz="1550" dirty="0"/>
          </a:p>
        </p:txBody>
      </p:sp>
      <p:sp>
        <p:nvSpPr>
          <p:cNvPr id="10" name="Shape 7"/>
          <p:cNvSpPr/>
          <p:nvPr/>
        </p:nvSpPr>
        <p:spPr>
          <a:xfrm>
            <a:off x="9653230" y="4018598"/>
            <a:ext cx="4274939" cy="2471023"/>
          </a:xfrm>
          <a:prstGeom prst="roundRect">
            <a:avLst>
              <a:gd name="adj" fmla="val 3410"/>
            </a:avLst>
          </a:prstGeom>
          <a:solidFill>
            <a:srgbClr val="CCEEFF"/>
          </a:solidFill>
          <a:ln w="7620">
            <a:solidFill>
              <a:srgbClr val="B2D4E5"/>
            </a:solidFill>
            <a:prstDash val="solid"/>
          </a:ln>
        </p:spPr>
        <p:txBody>
          <a:bodyPr/>
          <a:lstStyle/>
          <a:p>
            <a:endParaRPr lang="fr-FR"/>
          </a:p>
        </p:txBody>
      </p:sp>
      <p:sp>
        <p:nvSpPr>
          <p:cNvPr id="11" name="Text 8"/>
          <p:cNvSpPr/>
          <p:nvPr/>
        </p:nvSpPr>
        <p:spPr>
          <a:xfrm>
            <a:off x="9861471" y="4226838"/>
            <a:ext cx="2633305"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Améliorations</a:t>
            </a:r>
            <a:endParaRPr lang="en-US" sz="2050" dirty="0"/>
          </a:p>
        </p:txBody>
      </p:sp>
      <p:sp>
        <p:nvSpPr>
          <p:cNvPr id="12" name="Text 9"/>
          <p:cNvSpPr/>
          <p:nvPr/>
        </p:nvSpPr>
        <p:spPr>
          <a:xfrm>
            <a:off x="9861471" y="4676418"/>
            <a:ext cx="3858458" cy="9629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Utilisation de loss perceptuelles, entraînement multiéchelle et intégration de supervision multimodalité.</a:t>
            </a:r>
            <a:endParaRPr lang="en-US" sz="1550" dirty="0"/>
          </a:p>
        </p:txBody>
      </p:sp>
      <p:sp>
        <p:nvSpPr>
          <p:cNvPr id="13" name="Text 10"/>
          <p:cNvSpPr/>
          <p:nvPr/>
        </p:nvSpPr>
        <p:spPr>
          <a:xfrm>
            <a:off x="702112" y="6715244"/>
            <a:ext cx="13226177" cy="9629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Ce projet montre qu'un modèle de diffusion allégé peut rivaliser avec un modèle complet sur un domaine aussi riche et stylisé que Naruto. Des améliorations possibles incluent l'utilisation de loss perceptuelles, l'entraînement multiéchelle, ou l'intégration de supervision multimodalité.</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172081" y="538758"/>
            <a:ext cx="7772638" cy="1285875"/>
          </a:xfrm>
          <a:prstGeom prst="rect">
            <a:avLst/>
          </a:prstGeom>
          <a:noFill/>
          <a:ln/>
        </p:spPr>
        <p:txBody>
          <a:bodyPr wrap="square" lIns="0" tIns="0" rIns="0" bIns="0" rtlCol="0" anchor="t"/>
          <a:lstStyle/>
          <a:p>
            <a:pPr marL="0" indent="0" algn="l">
              <a:lnSpc>
                <a:spcPts val="5050"/>
              </a:lnSpc>
              <a:buNone/>
            </a:pPr>
            <a:r>
              <a:rPr lang="en-US" sz="4000" b="1" dirty="0">
                <a:solidFill>
                  <a:srgbClr val="000000"/>
                </a:solidFill>
                <a:latin typeface="Petrona Bold" pitchFamily="34" charset="0"/>
                <a:ea typeface="Petrona Bold" pitchFamily="34" charset="-122"/>
                <a:cs typeface="Petrona Bold" pitchFamily="34" charset="-120"/>
              </a:rPr>
              <a:t>Conclusion: Perspectives d'Avenir</a:t>
            </a:r>
            <a:endParaRPr lang="en-US" sz="4000" dirty="0"/>
          </a:p>
        </p:txBody>
      </p:sp>
      <p:sp>
        <p:nvSpPr>
          <p:cNvPr id="4" name="Shape 1"/>
          <p:cNvSpPr/>
          <p:nvPr/>
        </p:nvSpPr>
        <p:spPr>
          <a:xfrm>
            <a:off x="6172081" y="2118479"/>
            <a:ext cx="146923" cy="1065967"/>
          </a:xfrm>
          <a:prstGeom prst="roundRect">
            <a:avLst>
              <a:gd name="adj" fmla="val 56007"/>
            </a:avLst>
          </a:prstGeom>
          <a:solidFill>
            <a:srgbClr val="CCEEFF"/>
          </a:solidFill>
          <a:ln w="7620">
            <a:solidFill>
              <a:srgbClr val="B2D4E5"/>
            </a:solidFill>
            <a:prstDash val="solid"/>
          </a:ln>
        </p:spPr>
        <p:txBody>
          <a:bodyPr/>
          <a:lstStyle/>
          <a:p>
            <a:endParaRPr lang="fr-FR"/>
          </a:p>
        </p:txBody>
      </p:sp>
      <p:sp>
        <p:nvSpPr>
          <p:cNvPr id="5" name="Text 2"/>
          <p:cNvSpPr/>
          <p:nvPr/>
        </p:nvSpPr>
        <p:spPr>
          <a:xfrm>
            <a:off x="6612850" y="2118479"/>
            <a:ext cx="2571393"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Réalisation</a:t>
            </a:r>
            <a:endParaRPr lang="en-US" sz="2000" dirty="0"/>
          </a:p>
        </p:txBody>
      </p:sp>
      <p:sp>
        <p:nvSpPr>
          <p:cNvPr id="6" name="Text 3"/>
          <p:cNvSpPr/>
          <p:nvPr/>
        </p:nvSpPr>
        <p:spPr>
          <a:xfrm>
            <a:off x="6612850" y="2557463"/>
            <a:ext cx="7331869"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Mise en œuvre d'une version accélérée et compacte d'un modèle de diffusion pour la génération d'images stylisées Naruto.</a:t>
            </a:r>
            <a:endParaRPr lang="en-US" sz="1500" dirty="0"/>
          </a:p>
        </p:txBody>
      </p:sp>
      <p:sp>
        <p:nvSpPr>
          <p:cNvPr id="7" name="Shape 4"/>
          <p:cNvSpPr/>
          <p:nvPr/>
        </p:nvSpPr>
        <p:spPr>
          <a:xfrm>
            <a:off x="6465927" y="3380303"/>
            <a:ext cx="146923" cy="1065967"/>
          </a:xfrm>
          <a:prstGeom prst="roundRect">
            <a:avLst>
              <a:gd name="adj" fmla="val 56007"/>
            </a:avLst>
          </a:prstGeom>
          <a:solidFill>
            <a:srgbClr val="CCEEFF"/>
          </a:solidFill>
          <a:ln w="7620">
            <a:solidFill>
              <a:srgbClr val="B2D4E5"/>
            </a:solidFill>
            <a:prstDash val="solid"/>
          </a:ln>
        </p:spPr>
        <p:txBody>
          <a:bodyPr/>
          <a:lstStyle/>
          <a:p>
            <a:endParaRPr lang="fr-FR"/>
          </a:p>
        </p:txBody>
      </p:sp>
      <p:sp>
        <p:nvSpPr>
          <p:cNvPr id="8" name="Text 5"/>
          <p:cNvSpPr/>
          <p:nvPr/>
        </p:nvSpPr>
        <p:spPr>
          <a:xfrm>
            <a:off x="6906697" y="3380303"/>
            <a:ext cx="2571393"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Avantages</a:t>
            </a:r>
            <a:endParaRPr lang="en-US" sz="2000" dirty="0"/>
          </a:p>
        </p:txBody>
      </p:sp>
      <p:sp>
        <p:nvSpPr>
          <p:cNvPr id="9" name="Text 6"/>
          <p:cNvSpPr/>
          <p:nvPr/>
        </p:nvSpPr>
        <p:spPr>
          <a:xfrm>
            <a:off x="6906697" y="3819287"/>
            <a:ext cx="7038023"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Combinaison des avantages des grands modèles génératifs avec la rapidité d'un modèle allégé.</a:t>
            </a:r>
            <a:endParaRPr lang="en-US" sz="1500" dirty="0"/>
          </a:p>
        </p:txBody>
      </p:sp>
      <p:sp>
        <p:nvSpPr>
          <p:cNvPr id="10" name="Shape 7"/>
          <p:cNvSpPr/>
          <p:nvPr/>
        </p:nvSpPr>
        <p:spPr>
          <a:xfrm>
            <a:off x="6759773" y="4642128"/>
            <a:ext cx="146923" cy="1065967"/>
          </a:xfrm>
          <a:prstGeom prst="roundRect">
            <a:avLst>
              <a:gd name="adj" fmla="val 56007"/>
            </a:avLst>
          </a:prstGeom>
          <a:solidFill>
            <a:srgbClr val="CCEEFF"/>
          </a:solidFill>
          <a:ln w="7620">
            <a:solidFill>
              <a:srgbClr val="B2D4E5"/>
            </a:solidFill>
            <a:prstDash val="solid"/>
          </a:ln>
        </p:spPr>
        <p:txBody>
          <a:bodyPr/>
          <a:lstStyle/>
          <a:p>
            <a:endParaRPr lang="fr-FR"/>
          </a:p>
        </p:txBody>
      </p:sp>
      <p:sp>
        <p:nvSpPr>
          <p:cNvPr id="11" name="Text 8"/>
          <p:cNvSpPr/>
          <p:nvPr/>
        </p:nvSpPr>
        <p:spPr>
          <a:xfrm>
            <a:off x="7200543" y="4642128"/>
            <a:ext cx="2571393"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Applications</a:t>
            </a:r>
            <a:endParaRPr lang="en-US" sz="2000" dirty="0"/>
          </a:p>
        </p:txBody>
      </p:sp>
      <p:sp>
        <p:nvSpPr>
          <p:cNvPr id="12" name="Text 9"/>
          <p:cNvSpPr/>
          <p:nvPr/>
        </p:nvSpPr>
        <p:spPr>
          <a:xfrm>
            <a:off x="7200543" y="5081111"/>
            <a:ext cx="6744176"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Perspectives intéressantes pour des applications créatives, interactives ou embarquées.</a:t>
            </a:r>
            <a:endParaRPr lang="en-US" sz="1500" dirty="0"/>
          </a:p>
        </p:txBody>
      </p:sp>
      <p:sp>
        <p:nvSpPr>
          <p:cNvPr id="13" name="Text 10"/>
          <p:cNvSpPr/>
          <p:nvPr/>
        </p:nvSpPr>
        <p:spPr>
          <a:xfrm>
            <a:off x="6172081" y="6124337"/>
            <a:ext cx="7772638" cy="1567458"/>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En conclusion, ce projet a permis de mettre en œuvre une version accélérée et compacte d'un modèle de diffusion pour la génération d'images stylisées Naruto. À l'avenir, cette approche pourra être appliquée à d'autres univers visuels, ou utilisée dans des outils accessibles aux artistes, aux fans, ou aux développeurs de jeux vidéo.</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4468" y="396359"/>
            <a:ext cx="6520934" cy="472916"/>
          </a:xfrm>
          <a:prstGeom prst="rect">
            <a:avLst/>
          </a:prstGeom>
          <a:noFill/>
          <a:ln/>
        </p:spPr>
        <p:txBody>
          <a:bodyPr wrap="none" lIns="0" tIns="0" rIns="0" bIns="0" rtlCol="0" anchor="t"/>
          <a:lstStyle/>
          <a:p>
            <a:pPr marL="0" indent="0" algn="l">
              <a:lnSpc>
                <a:spcPts val="3700"/>
              </a:lnSpc>
              <a:buNone/>
            </a:pPr>
            <a:r>
              <a:rPr lang="en-US" sz="2950" dirty="0" err="1"/>
              <a:t>Etapes</a:t>
            </a:r>
            <a:r>
              <a:rPr lang="en-US" sz="2950" dirty="0"/>
              <a:t> clefs </a:t>
            </a:r>
            <a:r>
              <a:rPr lang="en-US" sz="2950" dirty="0" err="1"/>
              <a:t>projet</a:t>
            </a:r>
            <a:endParaRPr lang="en-US" sz="2950" dirty="0"/>
          </a:p>
        </p:txBody>
      </p:sp>
      <p:pic>
        <p:nvPicPr>
          <p:cNvPr id="3" name="Image 0" descr="preencoded.png"/>
          <p:cNvPicPr>
            <a:picLocks noChangeAspect="1"/>
          </p:cNvPicPr>
          <p:nvPr/>
        </p:nvPicPr>
        <p:blipFill>
          <a:blip r:embed="rId3"/>
          <a:stretch>
            <a:fillRect/>
          </a:stretch>
        </p:blipFill>
        <p:spPr>
          <a:xfrm>
            <a:off x="504468" y="1157526"/>
            <a:ext cx="720566" cy="864751"/>
          </a:xfrm>
          <a:prstGeom prst="rect">
            <a:avLst/>
          </a:prstGeom>
        </p:spPr>
      </p:pic>
      <p:sp>
        <p:nvSpPr>
          <p:cNvPr id="4" name="Text 1"/>
          <p:cNvSpPr/>
          <p:nvPr/>
        </p:nvSpPr>
        <p:spPr>
          <a:xfrm>
            <a:off x="1441133" y="1301591"/>
            <a:ext cx="2174915"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Chargement des données</a:t>
            </a:r>
            <a:endParaRPr lang="en-US" sz="1450" dirty="0"/>
          </a:p>
        </p:txBody>
      </p:sp>
      <p:sp>
        <p:nvSpPr>
          <p:cNvPr id="5" name="Text 2"/>
          <p:cNvSpPr/>
          <p:nvPr/>
        </p:nvSpPr>
        <p:spPr>
          <a:xfrm>
            <a:off x="1441133" y="1624489"/>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Images et légendes Naruto.</a:t>
            </a:r>
            <a:endParaRPr lang="en-US" sz="1100" dirty="0"/>
          </a:p>
        </p:txBody>
      </p:sp>
      <p:pic>
        <p:nvPicPr>
          <p:cNvPr id="6" name="Image 1" descr="preencoded.png"/>
          <p:cNvPicPr>
            <a:picLocks noChangeAspect="1"/>
          </p:cNvPicPr>
          <p:nvPr/>
        </p:nvPicPr>
        <p:blipFill>
          <a:blip r:embed="rId4"/>
          <a:stretch>
            <a:fillRect/>
          </a:stretch>
        </p:blipFill>
        <p:spPr>
          <a:xfrm>
            <a:off x="504468" y="2022277"/>
            <a:ext cx="720566" cy="864751"/>
          </a:xfrm>
          <a:prstGeom prst="rect">
            <a:avLst/>
          </a:prstGeom>
        </p:spPr>
      </p:pic>
      <p:sp>
        <p:nvSpPr>
          <p:cNvPr id="7" name="Text 3"/>
          <p:cNvSpPr/>
          <p:nvPr/>
        </p:nvSpPr>
        <p:spPr>
          <a:xfrm>
            <a:off x="1441133" y="2166342"/>
            <a:ext cx="1923812"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Finetuning du teacher</a:t>
            </a:r>
            <a:endParaRPr lang="en-US" sz="1450" dirty="0"/>
          </a:p>
        </p:txBody>
      </p:sp>
      <p:sp>
        <p:nvSpPr>
          <p:cNvPr id="8" name="Text 4"/>
          <p:cNvSpPr/>
          <p:nvPr/>
        </p:nvSpPr>
        <p:spPr>
          <a:xfrm>
            <a:off x="1441133" y="2489240"/>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Avec des prompts personnalisés.</a:t>
            </a:r>
            <a:endParaRPr lang="en-US" sz="1100" dirty="0"/>
          </a:p>
        </p:txBody>
      </p:sp>
      <p:pic>
        <p:nvPicPr>
          <p:cNvPr id="9" name="Image 2" descr="preencoded.png"/>
          <p:cNvPicPr>
            <a:picLocks noChangeAspect="1"/>
          </p:cNvPicPr>
          <p:nvPr/>
        </p:nvPicPr>
        <p:blipFill>
          <a:blip r:embed="rId5"/>
          <a:stretch>
            <a:fillRect/>
          </a:stretch>
        </p:blipFill>
        <p:spPr>
          <a:xfrm>
            <a:off x="504468" y="2887028"/>
            <a:ext cx="720566" cy="864751"/>
          </a:xfrm>
          <a:prstGeom prst="rect">
            <a:avLst/>
          </a:prstGeom>
        </p:spPr>
      </p:pic>
      <p:sp>
        <p:nvSpPr>
          <p:cNvPr id="10" name="Text 5"/>
          <p:cNvSpPr/>
          <p:nvPr/>
        </p:nvSpPr>
        <p:spPr>
          <a:xfrm>
            <a:off x="1441133" y="3031093"/>
            <a:ext cx="2123480"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Construction du student</a:t>
            </a:r>
            <a:endParaRPr lang="en-US" sz="1450" dirty="0"/>
          </a:p>
        </p:txBody>
      </p:sp>
      <p:sp>
        <p:nvSpPr>
          <p:cNvPr id="11" name="Text 6"/>
          <p:cNvSpPr/>
          <p:nvPr/>
        </p:nvSpPr>
        <p:spPr>
          <a:xfrm>
            <a:off x="1441133" y="3353991"/>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À partir d'un UNet simplifié.</a:t>
            </a:r>
            <a:endParaRPr lang="en-US" sz="1100" dirty="0"/>
          </a:p>
        </p:txBody>
      </p:sp>
      <p:pic>
        <p:nvPicPr>
          <p:cNvPr id="12" name="Image 3" descr="preencoded.png"/>
          <p:cNvPicPr>
            <a:picLocks noChangeAspect="1"/>
          </p:cNvPicPr>
          <p:nvPr/>
        </p:nvPicPr>
        <p:blipFill>
          <a:blip r:embed="rId6"/>
          <a:stretch>
            <a:fillRect/>
          </a:stretch>
        </p:blipFill>
        <p:spPr>
          <a:xfrm>
            <a:off x="504468" y="3751778"/>
            <a:ext cx="720566" cy="864751"/>
          </a:xfrm>
          <a:prstGeom prst="rect">
            <a:avLst/>
          </a:prstGeom>
        </p:spPr>
      </p:pic>
      <p:sp>
        <p:nvSpPr>
          <p:cNvPr id="13" name="Text 7"/>
          <p:cNvSpPr/>
          <p:nvPr/>
        </p:nvSpPr>
        <p:spPr>
          <a:xfrm>
            <a:off x="1441133" y="3895844"/>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Entraînement</a:t>
            </a:r>
            <a:endParaRPr lang="en-US" sz="1450" dirty="0"/>
          </a:p>
        </p:txBody>
      </p:sp>
      <p:sp>
        <p:nvSpPr>
          <p:cNvPr id="14" name="Text 8"/>
          <p:cNvSpPr/>
          <p:nvPr/>
        </p:nvSpPr>
        <p:spPr>
          <a:xfrm>
            <a:off x="1441133" y="4218742"/>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Distillation loss et adversarial loss.</a:t>
            </a:r>
            <a:endParaRPr lang="en-US" sz="1100" dirty="0"/>
          </a:p>
        </p:txBody>
      </p:sp>
      <p:pic>
        <p:nvPicPr>
          <p:cNvPr id="15" name="Image 4" descr="preencoded.png"/>
          <p:cNvPicPr>
            <a:picLocks noChangeAspect="1"/>
          </p:cNvPicPr>
          <p:nvPr/>
        </p:nvPicPr>
        <p:blipFill>
          <a:blip r:embed="rId7"/>
          <a:stretch>
            <a:fillRect/>
          </a:stretch>
        </p:blipFill>
        <p:spPr>
          <a:xfrm>
            <a:off x="504468" y="4616529"/>
            <a:ext cx="720566" cy="864751"/>
          </a:xfrm>
          <a:prstGeom prst="rect">
            <a:avLst/>
          </a:prstGeom>
        </p:spPr>
      </p:pic>
      <p:sp>
        <p:nvSpPr>
          <p:cNvPr id="16" name="Text 9"/>
          <p:cNvSpPr/>
          <p:nvPr/>
        </p:nvSpPr>
        <p:spPr>
          <a:xfrm>
            <a:off x="1441133" y="4760595"/>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Évaluation</a:t>
            </a:r>
            <a:endParaRPr lang="en-US" sz="1450" dirty="0"/>
          </a:p>
        </p:txBody>
      </p:sp>
      <p:sp>
        <p:nvSpPr>
          <p:cNvPr id="17" name="Text 10"/>
          <p:cNvSpPr/>
          <p:nvPr/>
        </p:nvSpPr>
        <p:spPr>
          <a:xfrm>
            <a:off x="1441133" y="5083493"/>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Scores FID et LPIPS.</a:t>
            </a:r>
            <a:endParaRPr lang="en-US" sz="1100" dirty="0"/>
          </a:p>
        </p:txBody>
      </p:sp>
      <p:pic>
        <p:nvPicPr>
          <p:cNvPr id="18" name="Image 5" descr="preencoded.png"/>
          <p:cNvPicPr>
            <a:picLocks noChangeAspect="1"/>
          </p:cNvPicPr>
          <p:nvPr/>
        </p:nvPicPr>
        <p:blipFill>
          <a:blip r:embed="rId8"/>
          <a:stretch>
            <a:fillRect/>
          </a:stretch>
        </p:blipFill>
        <p:spPr>
          <a:xfrm>
            <a:off x="504468" y="5481280"/>
            <a:ext cx="720566" cy="864751"/>
          </a:xfrm>
          <a:prstGeom prst="rect">
            <a:avLst/>
          </a:prstGeom>
        </p:spPr>
      </p:pic>
      <p:sp>
        <p:nvSpPr>
          <p:cNvPr id="19" name="Text 11"/>
          <p:cNvSpPr/>
          <p:nvPr/>
        </p:nvSpPr>
        <p:spPr>
          <a:xfrm>
            <a:off x="1441133" y="5625346"/>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Génération</a:t>
            </a:r>
            <a:endParaRPr lang="en-US" sz="1450" dirty="0"/>
          </a:p>
        </p:txBody>
      </p:sp>
      <p:sp>
        <p:nvSpPr>
          <p:cNvPr id="20" name="Text 12"/>
          <p:cNvSpPr/>
          <p:nvPr/>
        </p:nvSpPr>
        <p:spPr>
          <a:xfrm>
            <a:off x="1441133" y="5948243"/>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Visuels de comparaison.</a:t>
            </a:r>
            <a:endParaRPr lang="en-US" sz="1100" dirty="0"/>
          </a:p>
        </p:txBody>
      </p:sp>
      <p:pic>
        <p:nvPicPr>
          <p:cNvPr id="21" name="Image 6" descr="preencoded.png"/>
          <p:cNvPicPr>
            <a:picLocks noChangeAspect="1"/>
          </p:cNvPicPr>
          <p:nvPr/>
        </p:nvPicPr>
        <p:blipFill>
          <a:blip r:embed="rId9"/>
          <a:stretch>
            <a:fillRect/>
          </a:stretch>
        </p:blipFill>
        <p:spPr>
          <a:xfrm>
            <a:off x="504468" y="6346031"/>
            <a:ext cx="720566" cy="864751"/>
          </a:xfrm>
          <a:prstGeom prst="rect">
            <a:avLst/>
          </a:prstGeom>
        </p:spPr>
      </p:pic>
      <p:sp>
        <p:nvSpPr>
          <p:cNvPr id="22" name="Text 13"/>
          <p:cNvSpPr/>
          <p:nvPr/>
        </p:nvSpPr>
        <p:spPr>
          <a:xfrm>
            <a:off x="1441133" y="6490097"/>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Export</a:t>
            </a:r>
            <a:endParaRPr lang="en-US" sz="1450" dirty="0"/>
          </a:p>
        </p:txBody>
      </p:sp>
      <p:sp>
        <p:nvSpPr>
          <p:cNvPr id="23" name="Text 14"/>
          <p:cNvSpPr/>
          <p:nvPr/>
        </p:nvSpPr>
        <p:spPr>
          <a:xfrm>
            <a:off x="1441133" y="6812994"/>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Modèle student pour usage rapide.</a:t>
            </a:r>
            <a:endParaRPr lang="en-US" sz="1100" dirty="0"/>
          </a:p>
        </p:txBody>
      </p:sp>
      <p:sp>
        <p:nvSpPr>
          <p:cNvPr id="24" name="Text 15"/>
          <p:cNvSpPr/>
          <p:nvPr/>
        </p:nvSpPr>
        <p:spPr>
          <a:xfrm>
            <a:off x="504468" y="7372826"/>
            <a:ext cx="13621464" cy="46124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Le projet est développé à l'aide de PyTorch et de la bibliothèque Diffusers de Hugging Face. L'évaluation de la correspondance perceptuelle entre images générées et attentes visuelles est effectuée à l'aide de LPIPS, tandis que FID permet d'évaluer la qualité globale des images générées par rapport aux vraies images.</a:t>
            </a:r>
            <a:endParaRPr lang="en-US" sz="1100" dirty="0"/>
          </a:p>
        </p:txBody>
      </p:sp>
      <p:pic>
        <p:nvPicPr>
          <p:cNvPr id="28" name="Image 27">
            <a:extLst>
              <a:ext uri="{FF2B5EF4-FFF2-40B4-BE49-F238E27FC236}">
                <a16:creationId xmlns:a16="http://schemas.microsoft.com/office/drawing/2014/main" id="{34658270-FA2B-4BCC-8FE2-16C96CE03E94}"/>
              </a:ext>
            </a:extLst>
          </p:cNvPr>
          <p:cNvPicPr>
            <a:picLocks noChangeAspect="1"/>
          </p:cNvPicPr>
          <p:nvPr/>
        </p:nvPicPr>
        <p:blipFill>
          <a:blip r:embed="rId10"/>
          <a:stretch>
            <a:fillRect/>
          </a:stretch>
        </p:blipFill>
        <p:spPr>
          <a:xfrm>
            <a:off x="6730105" y="1301591"/>
            <a:ext cx="6320877" cy="47345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478A8-FD46-4A05-A44E-E45ACEA04708}"/>
              </a:ext>
            </a:extLst>
          </p:cNvPr>
          <p:cNvSpPr>
            <a:spLocks noChangeArrowheads="1"/>
          </p:cNvSpPr>
          <p:nvPr/>
        </p:nvSpPr>
        <p:spPr bwMode="auto">
          <a:xfrm>
            <a:off x="0" y="-1569660"/>
            <a:ext cx="628409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rgbClr val="FFFFFF"/>
              </a:solidFill>
              <a:effectLst/>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endParaRPr lang="en-US" altLang="en-US" sz="3600" b="1" dirty="0">
              <a:solidFill>
                <a:srgbClr val="FFFFFF"/>
              </a:solidFill>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rgbClr val="FFFFFF"/>
              </a:solidFill>
              <a:effectLst/>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endParaRPr lang="en-US" altLang="en-US" sz="3600" b="1" dirty="0">
              <a:solidFill>
                <a:srgbClr val="FFFFFF"/>
              </a:solidFill>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effectLst/>
                <a:latin typeface="Poppins"/>
              </a:rPr>
              <a:t>Overview of the Present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51BD2029-A455-44F3-A2CC-C3763D5DBE0F}"/>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Image 4">
            <a:extLst>
              <a:ext uri="{FF2B5EF4-FFF2-40B4-BE49-F238E27FC236}">
                <a16:creationId xmlns:a16="http://schemas.microsoft.com/office/drawing/2014/main" id="{4ABE5ADC-7759-40E7-82C4-2D157E058E17}"/>
              </a:ext>
            </a:extLst>
          </p:cNvPr>
          <p:cNvPicPr>
            <a:picLocks noChangeAspect="1"/>
          </p:cNvPicPr>
          <p:nvPr/>
        </p:nvPicPr>
        <p:blipFill>
          <a:blip r:embed="rId2"/>
          <a:stretch>
            <a:fillRect/>
          </a:stretch>
        </p:blipFill>
        <p:spPr>
          <a:xfrm>
            <a:off x="0" y="2510680"/>
            <a:ext cx="14630400" cy="5539028"/>
          </a:xfrm>
          <a:prstGeom prst="rect">
            <a:avLst/>
          </a:prstGeom>
        </p:spPr>
      </p:pic>
    </p:spTree>
    <p:extLst>
      <p:ext uri="{BB962C8B-B14F-4D97-AF65-F5344CB8AC3E}">
        <p14:creationId xmlns:p14="http://schemas.microsoft.com/office/powerpoint/2010/main" val="3427554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69231"/>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Méthodologie: Adversarial Diffusion Distillation</a:t>
            </a:r>
            <a:endParaRPr lang="en-US" sz="4650" dirty="0"/>
          </a:p>
        </p:txBody>
      </p:sp>
      <p:sp>
        <p:nvSpPr>
          <p:cNvPr id="3" name="Text 1"/>
          <p:cNvSpPr/>
          <p:nvPr/>
        </p:nvSpPr>
        <p:spPr>
          <a:xfrm>
            <a:off x="793790" y="35247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Modèle Teacher</a:t>
            </a:r>
            <a:endParaRPr lang="en-US" sz="2300" dirty="0"/>
          </a:p>
        </p:txBody>
      </p:sp>
      <p:sp>
        <p:nvSpPr>
          <p:cNvPr id="4" name="Text 2"/>
          <p:cNvSpPr/>
          <p:nvPr/>
        </p:nvSpPr>
        <p:spPr>
          <a:xfrm>
            <a:off x="793790" y="4123611"/>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 modèle Stable Diffusion finetuné sur un corpus d'images de Naruto, servant de référence en matière de qualité d'image.</a:t>
            </a:r>
            <a:endParaRPr lang="en-US" sz="1750" dirty="0"/>
          </a:p>
        </p:txBody>
      </p:sp>
      <p:sp>
        <p:nvSpPr>
          <p:cNvPr id="5" name="Text 3"/>
          <p:cNvSpPr/>
          <p:nvPr/>
        </p:nvSpPr>
        <p:spPr>
          <a:xfrm>
            <a:off x="5332928" y="35247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Modèle Student</a:t>
            </a:r>
            <a:endParaRPr lang="en-US" sz="2300" dirty="0"/>
          </a:p>
        </p:txBody>
      </p:sp>
      <p:sp>
        <p:nvSpPr>
          <p:cNvPr id="6" name="Text 4"/>
          <p:cNvSpPr/>
          <p:nvPr/>
        </p:nvSpPr>
        <p:spPr>
          <a:xfrm>
            <a:off x="5332928" y="4123611"/>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Une version plus compacte avec une architecture UNet simplifiée, entraînée à imiter les sorties du modèle teacher.</a:t>
            </a:r>
            <a:endParaRPr lang="en-US" sz="1750" dirty="0"/>
          </a:p>
        </p:txBody>
      </p:sp>
      <p:sp>
        <p:nvSpPr>
          <p:cNvPr id="7" name="Text 5"/>
          <p:cNvSpPr/>
          <p:nvPr/>
        </p:nvSpPr>
        <p:spPr>
          <a:xfrm>
            <a:off x="9872067" y="3524726"/>
            <a:ext cx="2977039" cy="372070"/>
          </a:xfrm>
          <a:prstGeom prst="rect">
            <a:avLst/>
          </a:prstGeom>
          <a:noFill/>
          <a:ln/>
        </p:spPr>
        <p:txBody>
          <a:bodyPr wrap="none" lIns="0" tIns="0" rIns="0" bIns="0" rtlCol="0" anchor="t"/>
          <a:lstStyle/>
          <a:p>
            <a:pPr marL="0" indent="0" algn="l">
              <a:lnSpc>
                <a:spcPts val="2900"/>
              </a:lnSpc>
              <a:buNone/>
            </a:pPr>
            <a:r>
              <a:rPr lang="en-US" sz="2300" b="1" dirty="0" err="1">
                <a:solidFill>
                  <a:srgbClr val="000000"/>
                </a:solidFill>
                <a:latin typeface="Petrona Bold" pitchFamily="34" charset="0"/>
                <a:ea typeface="Petrona Bold" pitchFamily="34" charset="-122"/>
                <a:cs typeface="Petrona Bold" pitchFamily="34" charset="-120"/>
              </a:rPr>
              <a:t>Discriminateur</a:t>
            </a:r>
            <a:endParaRPr lang="en-US" sz="2300" dirty="0"/>
          </a:p>
        </p:txBody>
      </p:sp>
      <p:sp>
        <p:nvSpPr>
          <p:cNvPr id="8" name="Text 6"/>
          <p:cNvSpPr/>
          <p:nvPr/>
        </p:nvSpPr>
        <p:spPr>
          <a:xfrm>
            <a:off x="9872067" y="4123611"/>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 réseau qui distingue les images du teacher de celles du student, incitant le student à générer des images plus convaincantes.</a:t>
            </a:r>
            <a:endParaRPr lang="en-US" sz="1750" dirty="0"/>
          </a:p>
        </p:txBody>
      </p:sp>
      <p:sp>
        <p:nvSpPr>
          <p:cNvPr id="9" name="Text 7"/>
          <p:cNvSpPr/>
          <p:nvPr/>
        </p:nvSpPr>
        <p:spPr>
          <a:xfrm>
            <a:off x="793790" y="603444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méthode ADD repose sur ces trois éléments principaux. L'entraînement combine une loss de distillation (alignement sur les sorties du teacher) et une loss adversariale (tromper le discriminateur).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968971" y="466486"/>
            <a:ext cx="11925220" cy="1405176"/>
          </a:xfrm>
          <a:prstGeom prst="rect">
            <a:avLst/>
          </a:prstGeom>
          <a:noFill/>
          <a:ln/>
        </p:spPr>
        <p:txBody>
          <a:bodyPr wrap="square" lIns="0" tIns="0" rIns="0" bIns="0" rtlCol="0" anchor="t"/>
          <a:lstStyle/>
          <a:p>
            <a:pPr marL="0" indent="0" algn="ctr">
              <a:lnSpc>
                <a:spcPts val="5500"/>
              </a:lnSpc>
              <a:buNone/>
            </a:pPr>
            <a:r>
              <a:rPr lang="en-US" sz="4400" b="1" dirty="0">
                <a:solidFill>
                  <a:srgbClr val="000000"/>
                </a:solidFill>
                <a:latin typeface="Petrona Bold" pitchFamily="34" charset="0"/>
                <a:ea typeface="Petrona Bold" pitchFamily="34" charset="-122"/>
                <a:cs typeface="Petrona Bold" pitchFamily="34" charset="-120"/>
              </a:rPr>
              <a:t>Dataset: Images de l'univers Naruto</a:t>
            </a:r>
            <a:endParaRPr lang="en-US" sz="4400" dirty="0"/>
          </a:p>
        </p:txBody>
      </p:sp>
      <p:sp>
        <p:nvSpPr>
          <p:cNvPr id="4" name="Shape 1"/>
          <p:cNvSpPr/>
          <p:nvPr/>
        </p:nvSpPr>
        <p:spPr>
          <a:xfrm>
            <a:off x="6362779" y="2316043"/>
            <a:ext cx="481727" cy="481727"/>
          </a:xfrm>
          <a:prstGeom prst="roundRect">
            <a:avLst>
              <a:gd name="adj" fmla="val 18670"/>
            </a:avLst>
          </a:prstGeom>
          <a:solidFill>
            <a:srgbClr val="CCEEFF"/>
          </a:solidFill>
          <a:ln w="7620">
            <a:solidFill>
              <a:srgbClr val="B2D4E5"/>
            </a:solidFill>
            <a:prstDash val="solid"/>
          </a:ln>
        </p:spPr>
        <p:txBody>
          <a:bodyPr/>
          <a:lstStyle/>
          <a:p>
            <a:endParaRPr lang="fr-FR"/>
          </a:p>
        </p:txBody>
      </p:sp>
      <p:sp>
        <p:nvSpPr>
          <p:cNvPr id="5" name="Text 2"/>
          <p:cNvSpPr/>
          <p:nvPr/>
        </p:nvSpPr>
        <p:spPr>
          <a:xfrm>
            <a:off x="7058581" y="2316043"/>
            <a:ext cx="2810470" cy="35135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Sources</a:t>
            </a:r>
            <a:endParaRPr lang="en-US" sz="2200" dirty="0"/>
          </a:p>
        </p:txBody>
      </p:sp>
      <p:sp>
        <p:nvSpPr>
          <p:cNvPr id="6" name="Text 3"/>
          <p:cNvSpPr/>
          <p:nvPr/>
        </p:nvSpPr>
        <p:spPr>
          <a:xfrm>
            <a:off x="7058581" y="2795865"/>
            <a:ext cx="3019782" cy="102798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Captures d'écran d'épisodes animés, extraits de mangas et fan arts.</a:t>
            </a:r>
            <a:endParaRPr lang="en-US" sz="1650" dirty="0"/>
          </a:p>
        </p:txBody>
      </p:sp>
      <p:sp>
        <p:nvSpPr>
          <p:cNvPr id="7" name="Shape 4"/>
          <p:cNvSpPr/>
          <p:nvPr/>
        </p:nvSpPr>
        <p:spPr>
          <a:xfrm>
            <a:off x="10292437" y="2316043"/>
            <a:ext cx="481727" cy="481727"/>
          </a:xfrm>
          <a:prstGeom prst="roundRect">
            <a:avLst>
              <a:gd name="adj" fmla="val 18670"/>
            </a:avLst>
          </a:prstGeom>
          <a:solidFill>
            <a:srgbClr val="CCEEFF"/>
          </a:solidFill>
          <a:ln w="7620">
            <a:solidFill>
              <a:srgbClr val="B2D4E5"/>
            </a:solidFill>
            <a:prstDash val="solid"/>
          </a:ln>
        </p:spPr>
        <p:txBody>
          <a:bodyPr/>
          <a:lstStyle/>
          <a:p>
            <a:endParaRPr lang="fr-FR"/>
          </a:p>
        </p:txBody>
      </p:sp>
      <p:sp>
        <p:nvSpPr>
          <p:cNvPr id="8" name="Text 5"/>
          <p:cNvSpPr/>
          <p:nvPr/>
        </p:nvSpPr>
        <p:spPr>
          <a:xfrm>
            <a:off x="10988238" y="2316043"/>
            <a:ext cx="2810470" cy="35135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Descriptions</a:t>
            </a:r>
            <a:endParaRPr lang="en-US" sz="2200" dirty="0"/>
          </a:p>
        </p:txBody>
      </p:sp>
      <p:sp>
        <p:nvSpPr>
          <p:cNvPr id="9" name="Text 6"/>
          <p:cNvSpPr/>
          <p:nvPr/>
        </p:nvSpPr>
        <p:spPr>
          <a:xfrm>
            <a:off x="10988238" y="2795865"/>
            <a:ext cx="3019782" cy="171330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Légendes textuelles générées ou annotées à la main pour capturer les éléments clés de chaque image.</a:t>
            </a:r>
            <a:endParaRPr lang="en-US" sz="1650" dirty="0"/>
          </a:p>
        </p:txBody>
      </p:sp>
      <p:sp>
        <p:nvSpPr>
          <p:cNvPr id="10" name="Shape 7"/>
          <p:cNvSpPr/>
          <p:nvPr/>
        </p:nvSpPr>
        <p:spPr>
          <a:xfrm>
            <a:off x="6362779" y="4964113"/>
            <a:ext cx="481727" cy="481727"/>
          </a:xfrm>
          <a:prstGeom prst="roundRect">
            <a:avLst>
              <a:gd name="adj" fmla="val 18670"/>
            </a:avLst>
          </a:prstGeom>
          <a:solidFill>
            <a:srgbClr val="CCEEFF"/>
          </a:solidFill>
          <a:ln w="7620">
            <a:solidFill>
              <a:srgbClr val="B2D4E5"/>
            </a:solidFill>
            <a:prstDash val="solid"/>
          </a:ln>
        </p:spPr>
        <p:txBody>
          <a:bodyPr/>
          <a:lstStyle/>
          <a:p>
            <a:endParaRPr lang="fr-FR"/>
          </a:p>
        </p:txBody>
      </p:sp>
      <p:sp>
        <p:nvSpPr>
          <p:cNvPr id="11" name="Text 8"/>
          <p:cNvSpPr/>
          <p:nvPr/>
        </p:nvSpPr>
        <p:spPr>
          <a:xfrm>
            <a:off x="7058581" y="4964113"/>
            <a:ext cx="2810470" cy="35135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Prétraitement</a:t>
            </a:r>
            <a:endParaRPr lang="en-US" sz="2200" dirty="0"/>
          </a:p>
        </p:txBody>
      </p:sp>
      <p:sp>
        <p:nvSpPr>
          <p:cNvPr id="12" name="Text 9"/>
          <p:cNvSpPr/>
          <p:nvPr/>
        </p:nvSpPr>
        <p:spPr>
          <a:xfrm>
            <a:off x="7058581" y="5443934"/>
            <a:ext cx="6949440" cy="68532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Uniformisation des dimensions, du format de couleur et alignement avec les légendes.</a:t>
            </a:r>
            <a:endParaRPr lang="en-US" sz="1650" dirty="0"/>
          </a:p>
        </p:txBody>
      </p:sp>
      <p:sp>
        <p:nvSpPr>
          <p:cNvPr id="13" name="Text 10"/>
          <p:cNvSpPr/>
          <p:nvPr/>
        </p:nvSpPr>
        <p:spPr>
          <a:xfrm>
            <a:off x="6362779" y="6370122"/>
            <a:ext cx="7645241" cy="102798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Le dataset utilisé pour l'entraînement est constitué d'images issues de l'univers de Naruto. Chaque description vise à capturer les éléments clés de l'image : personnage, action, environnement, émotions, etc.</a:t>
            </a:r>
            <a:endParaRPr lang="en-US" sz="1650" dirty="0"/>
          </a:p>
        </p:txBody>
      </p:sp>
      <p:pic>
        <p:nvPicPr>
          <p:cNvPr id="3074" name="Picture 2" descr="Shikamaru Nara | Narutopedia | Fandom">
            <a:extLst>
              <a:ext uri="{FF2B5EF4-FFF2-40B4-BE49-F238E27FC236}">
                <a16:creationId xmlns:a16="http://schemas.microsoft.com/office/drawing/2014/main" id="{CC10CBF2-8C93-15FD-68FF-A8A90017B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4" y="1291707"/>
            <a:ext cx="3228969" cy="25481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hôji Akimichi | Naruto Wiki | Fandom">
            <a:extLst>
              <a:ext uri="{FF2B5EF4-FFF2-40B4-BE49-F238E27FC236}">
                <a16:creationId xmlns:a16="http://schemas.microsoft.com/office/drawing/2014/main" id="{29849A60-400F-6F51-0290-CF550AF36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554" y="2654180"/>
            <a:ext cx="3024187" cy="30241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moi | Naruto, One Piece and Fairy Tail Wiki | Fandom">
            <a:extLst>
              <a:ext uri="{FF2B5EF4-FFF2-40B4-BE49-F238E27FC236}">
                <a16:creationId xmlns:a16="http://schemas.microsoft.com/office/drawing/2014/main" id="{A1CD326C-98D9-2E6F-15D4-08CB88713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82" y="4918394"/>
            <a:ext cx="3228969" cy="2421727"/>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6E7A8A3-50F1-C497-43B3-BAB416A82451}"/>
              </a:ext>
            </a:extLst>
          </p:cNvPr>
          <p:cNvSpPr txBox="1"/>
          <p:nvPr/>
        </p:nvSpPr>
        <p:spPr>
          <a:xfrm>
            <a:off x="230582" y="3885585"/>
            <a:ext cx="2893934" cy="338554"/>
          </a:xfrm>
          <a:prstGeom prst="rect">
            <a:avLst/>
          </a:prstGeom>
          <a:solidFill>
            <a:schemeClr val="bg1">
              <a:lumMod val="95000"/>
            </a:schemeClr>
          </a:solidFill>
          <a:ln>
            <a:solidFill>
              <a:schemeClr val="bg1">
                <a:lumMod val="75000"/>
              </a:schemeClr>
            </a:solidFill>
          </a:ln>
        </p:spPr>
        <p:txBody>
          <a:bodyPr wrap="none" rtlCol="0">
            <a:spAutoFit/>
          </a:bodyPr>
          <a:lstStyle/>
          <a:p>
            <a:r>
              <a:rPr lang="fr-FR" sz="1600" dirty="0"/>
              <a:t>A man </a:t>
            </a:r>
            <a:r>
              <a:rPr lang="fr-FR" sz="1600" dirty="0" err="1"/>
              <a:t>with</a:t>
            </a:r>
            <a:r>
              <a:rPr lang="fr-FR" sz="1600" dirty="0"/>
              <a:t> a mohawk in </a:t>
            </a:r>
            <a:r>
              <a:rPr lang="fr-FR" sz="1600" dirty="0" err="1"/>
              <a:t>his</a:t>
            </a:r>
            <a:r>
              <a:rPr lang="fr-FR" sz="1600" dirty="0"/>
              <a:t> </a:t>
            </a:r>
            <a:r>
              <a:rPr lang="fr-FR" sz="1600" dirty="0" err="1"/>
              <a:t>hair</a:t>
            </a:r>
            <a:endParaRPr lang="fr-FR" sz="1600" dirty="0"/>
          </a:p>
        </p:txBody>
      </p:sp>
      <p:sp>
        <p:nvSpPr>
          <p:cNvPr id="15" name="ZoneTexte 14">
            <a:extLst>
              <a:ext uri="{FF2B5EF4-FFF2-40B4-BE49-F238E27FC236}">
                <a16:creationId xmlns:a16="http://schemas.microsoft.com/office/drawing/2014/main" id="{E39449B9-736A-28C5-D818-AC4F4EA3DE49}"/>
              </a:ext>
            </a:extLst>
          </p:cNvPr>
          <p:cNvSpPr txBox="1"/>
          <p:nvPr/>
        </p:nvSpPr>
        <p:spPr>
          <a:xfrm>
            <a:off x="3468845" y="5795238"/>
            <a:ext cx="2652555" cy="584775"/>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fr-FR" sz="1600" dirty="0"/>
              <a:t>A man </a:t>
            </a:r>
            <a:r>
              <a:rPr lang="en-US" sz="1600" dirty="0"/>
              <a:t>wears a blue forehead protector</a:t>
            </a:r>
            <a:endParaRPr lang="fr-FR" sz="1600" dirty="0"/>
          </a:p>
        </p:txBody>
      </p:sp>
      <p:sp>
        <p:nvSpPr>
          <p:cNvPr id="18" name="ZoneTexte 17">
            <a:extLst>
              <a:ext uri="{FF2B5EF4-FFF2-40B4-BE49-F238E27FC236}">
                <a16:creationId xmlns:a16="http://schemas.microsoft.com/office/drawing/2014/main" id="{79BF3C51-97CB-9B1A-F815-F338A4292138}"/>
              </a:ext>
            </a:extLst>
          </p:cNvPr>
          <p:cNvSpPr txBox="1"/>
          <p:nvPr/>
        </p:nvSpPr>
        <p:spPr>
          <a:xfrm>
            <a:off x="471961" y="7470726"/>
            <a:ext cx="2652555" cy="584775"/>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fr-FR" sz="1600" dirty="0"/>
              <a:t>A man </a:t>
            </a:r>
            <a:r>
              <a:rPr lang="fr-FR" sz="1600" dirty="0" err="1"/>
              <a:t>with</a:t>
            </a:r>
            <a:r>
              <a:rPr lang="fr-FR" sz="1600" dirty="0"/>
              <a:t> white </a:t>
            </a:r>
            <a:r>
              <a:rPr lang="fr-FR" sz="1600" dirty="0" err="1"/>
              <a:t>hair</a:t>
            </a:r>
            <a:r>
              <a:rPr lang="fr-FR" sz="1600" dirty="0"/>
              <a:t> and a </a:t>
            </a:r>
            <a:r>
              <a:rPr lang="fr-FR" sz="1600" dirty="0" err="1"/>
              <a:t>sword</a:t>
            </a:r>
            <a:endParaRPr lang="fr-F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C6B017-88C4-1A6A-0723-B7732E9B8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84" y="925422"/>
            <a:ext cx="13188616" cy="70705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1A7A1CF-F6E7-1230-4FA8-A124B2E69450}"/>
              </a:ext>
            </a:extLst>
          </p:cNvPr>
          <p:cNvSpPr/>
          <p:nvPr/>
        </p:nvSpPr>
        <p:spPr>
          <a:xfrm>
            <a:off x="159084" y="1714500"/>
            <a:ext cx="1415716" cy="1816100"/>
          </a:xfrm>
          <a:prstGeom prst="rect">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 Naruto </a:t>
            </a:r>
            <a:r>
              <a:rPr lang="fr-FR" dirty="0" err="1"/>
              <a:t>Uzumaki</a:t>
            </a:r>
            <a:r>
              <a:rPr lang="fr-FR" dirty="0"/>
              <a:t> roule en </a:t>
            </a:r>
            <a:r>
              <a:rPr lang="fr-FR" dirty="0" err="1"/>
              <a:t>suzuki</a:t>
            </a:r>
            <a:r>
              <a:rPr lang="fr-FR" dirty="0"/>
              <a:t> »</a:t>
            </a:r>
          </a:p>
        </p:txBody>
      </p:sp>
      <p:sp>
        <p:nvSpPr>
          <p:cNvPr id="5" name="Rectangle 4">
            <a:extLst>
              <a:ext uri="{FF2B5EF4-FFF2-40B4-BE49-F238E27FC236}">
                <a16:creationId xmlns:a16="http://schemas.microsoft.com/office/drawing/2014/main" id="{FD1769F1-D3E0-5008-BC87-9AC4C8F7C81C}"/>
              </a:ext>
            </a:extLst>
          </p:cNvPr>
          <p:cNvSpPr/>
          <p:nvPr/>
        </p:nvSpPr>
        <p:spPr>
          <a:xfrm>
            <a:off x="11798300" y="925422"/>
            <a:ext cx="2673016" cy="7070564"/>
          </a:xfrm>
          <a:prstGeom prst="rect">
            <a:avLst/>
          </a:prstGeom>
          <a:solidFill>
            <a:srgbClr val="2B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152D2638-196A-D9B9-B516-8D48E44545CF}"/>
              </a:ext>
            </a:extLst>
          </p:cNvPr>
          <p:cNvPicPr>
            <a:picLocks noChangeAspect="1"/>
          </p:cNvPicPr>
          <p:nvPr/>
        </p:nvPicPr>
        <p:blipFill>
          <a:blip r:embed="rId4"/>
          <a:stretch>
            <a:fillRect/>
          </a:stretch>
        </p:blipFill>
        <p:spPr>
          <a:xfrm>
            <a:off x="12366609" y="1806568"/>
            <a:ext cx="1282052" cy="568332"/>
          </a:xfrm>
          <a:prstGeom prst="rect">
            <a:avLst/>
          </a:prstGeom>
        </p:spPr>
      </p:pic>
      <p:pic>
        <p:nvPicPr>
          <p:cNvPr id="9" name="Image 8" descr="Une image contenant plein air, motocyclette, moto, véhicule&#10;&#10;Le contenu généré par l’IA peut être incorrect.">
            <a:extLst>
              <a:ext uri="{FF2B5EF4-FFF2-40B4-BE49-F238E27FC236}">
                <a16:creationId xmlns:a16="http://schemas.microsoft.com/office/drawing/2014/main" id="{C0F96AF0-C73C-4F07-3B6C-19111D8A9763}"/>
              </a:ext>
            </a:extLst>
          </p:cNvPr>
          <p:cNvPicPr>
            <a:picLocks noChangeAspect="1"/>
          </p:cNvPicPr>
          <p:nvPr/>
        </p:nvPicPr>
        <p:blipFill>
          <a:blip r:embed="rId5"/>
          <a:srcRect l="8792" r="33041"/>
          <a:stretch/>
        </p:blipFill>
        <p:spPr>
          <a:xfrm>
            <a:off x="11760199" y="3530600"/>
            <a:ext cx="2637231" cy="3022600"/>
          </a:xfrm>
          <a:prstGeom prst="rect">
            <a:avLst/>
          </a:prstGeom>
        </p:spPr>
      </p:pic>
    </p:spTree>
    <p:extLst>
      <p:ext uri="{BB962C8B-B14F-4D97-AF65-F5344CB8AC3E}">
        <p14:creationId xmlns:p14="http://schemas.microsoft.com/office/powerpoint/2010/main" val="337259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ScienceToday - Architecture U-Net: Une explication détaillée">
            <a:extLst>
              <a:ext uri="{FF2B5EF4-FFF2-40B4-BE49-F238E27FC236}">
                <a16:creationId xmlns:a16="http://schemas.microsoft.com/office/drawing/2014/main" id="{B2C8B486-E35B-D7F2-13D7-2FF5AF4775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3179" y="4695530"/>
            <a:ext cx="6012922" cy="300646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768A40A-B815-7EE8-1217-9AC1009013AC}"/>
              </a:ext>
            </a:extLst>
          </p:cNvPr>
          <p:cNvSpPr txBox="1"/>
          <p:nvPr/>
        </p:nvSpPr>
        <p:spPr>
          <a:xfrm>
            <a:off x="1034400" y="3052944"/>
            <a:ext cx="7315200" cy="1323439"/>
          </a:xfrm>
          <a:prstGeom prst="rect">
            <a:avLst/>
          </a:prstGeom>
          <a:solidFill>
            <a:schemeClr val="bg1">
              <a:lumMod val="95000"/>
            </a:schemeClr>
          </a:solidFill>
          <a:ln>
            <a:solidFill>
              <a:schemeClr val="bg1">
                <a:lumMod val="65000"/>
              </a:schemeClr>
            </a:solidFill>
          </a:ln>
        </p:spPr>
        <p:txBody>
          <a:bodyPr wrap="square">
            <a:spAutoFit/>
          </a:bodyPr>
          <a:lstStyle/>
          <a:p>
            <a:r>
              <a:rPr lang="fr-FR" sz="2000" u="sng" dirty="0"/>
              <a:t>Code:</a:t>
            </a:r>
            <a:br>
              <a:rPr lang="fr-FR" sz="2000" u="sng" dirty="0"/>
            </a:br>
            <a:br>
              <a:rPr lang="fr-FR" sz="2000" dirty="0"/>
            </a:br>
            <a:r>
              <a:rPr lang="fr-FR" sz="2000" dirty="0"/>
              <a:t>pipe = </a:t>
            </a:r>
            <a:r>
              <a:rPr lang="fr-FR" sz="2000" dirty="0" err="1"/>
              <a:t>load_pipeline</a:t>
            </a:r>
            <a:r>
              <a:rPr lang="fr-FR" sz="2000" dirty="0"/>
              <a:t>(</a:t>
            </a:r>
            <a:r>
              <a:rPr lang="fr-FR" sz="2000" dirty="0" err="1"/>
              <a:t>model_id</a:t>
            </a:r>
            <a:r>
              <a:rPr lang="fr-FR" sz="2000" dirty="0"/>
              <a:t>="</a:t>
            </a:r>
            <a:r>
              <a:rPr lang="fr-FR" sz="2000" dirty="0" err="1"/>
              <a:t>runwayml</a:t>
            </a:r>
            <a:r>
              <a:rPr lang="fr-FR" sz="2000" dirty="0"/>
              <a:t>/stable-diffusion-v1-5")</a:t>
            </a:r>
          </a:p>
          <a:p>
            <a:r>
              <a:rPr lang="fr-FR" sz="2000" dirty="0" err="1"/>
              <a:t>tokenizer</a:t>
            </a:r>
            <a:r>
              <a:rPr lang="fr-FR" sz="2000" dirty="0"/>
              <a:t> = </a:t>
            </a:r>
            <a:r>
              <a:rPr lang="fr-FR" sz="2000" dirty="0" err="1"/>
              <a:t>pipe.tokenizer</a:t>
            </a:r>
            <a:endParaRPr lang="fr-FR" sz="2000" dirty="0"/>
          </a:p>
        </p:txBody>
      </p:sp>
      <p:sp>
        <p:nvSpPr>
          <p:cNvPr id="8" name="Text 0">
            <a:extLst>
              <a:ext uri="{FF2B5EF4-FFF2-40B4-BE49-F238E27FC236}">
                <a16:creationId xmlns:a16="http://schemas.microsoft.com/office/drawing/2014/main" id="{CFEFA24C-7E95-76BF-1A95-260679907348}"/>
              </a:ext>
            </a:extLst>
          </p:cNvPr>
          <p:cNvSpPr/>
          <p:nvPr/>
        </p:nvSpPr>
        <p:spPr>
          <a:xfrm>
            <a:off x="697537" y="627021"/>
            <a:ext cx="13042821" cy="1488519"/>
          </a:xfrm>
          <a:prstGeom prst="rect">
            <a:avLst/>
          </a:prstGeom>
          <a:noFill/>
          <a:ln/>
        </p:spPr>
        <p:txBody>
          <a:bodyPr wrap="square" lIns="0" tIns="0" rIns="0" bIns="0" rtlCol="0" anchor="t"/>
          <a:lstStyle/>
          <a:p>
            <a:pPr marL="0" indent="0" algn="l">
              <a:lnSpc>
                <a:spcPts val="5850"/>
              </a:lnSpc>
              <a:buNone/>
            </a:pPr>
            <a:r>
              <a:rPr lang="en-US" sz="4650" dirty="0"/>
              <a:t>INTEGRATION STABLE DIFFUSION</a:t>
            </a:r>
          </a:p>
        </p:txBody>
      </p:sp>
      <p:sp>
        <p:nvSpPr>
          <p:cNvPr id="10" name="ZoneTexte 9">
            <a:extLst>
              <a:ext uri="{FF2B5EF4-FFF2-40B4-BE49-F238E27FC236}">
                <a16:creationId xmlns:a16="http://schemas.microsoft.com/office/drawing/2014/main" id="{112F866D-4BF8-F07F-5A9D-09DED3286AF0}"/>
              </a:ext>
            </a:extLst>
          </p:cNvPr>
          <p:cNvSpPr txBox="1"/>
          <p:nvPr/>
        </p:nvSpPr>
        <p:spPr>
          <a:xfrm>
            <a:off x="1034400" y="2030839"/>
            <a:ext cx="7315200" cy="707886"/>
          </a:xfrm>
          <a:prstGeom prst="rect">
            <a:avLst/>
          </a:prstGeom>
          <a:solidFill>
            <a:schemeClr val="bg1">
              <a:lumMod val="95000"/>
            </a:schemeClr>
          </a:solidFill>
          <a:ln>
            <a:solidFill>
              <a:schemeClr val="bg1">
                <a:lumMod val="65000"/>
              </a:schemeClr>
            </a:solidFill>
          </a:ln>
        </p:spPr>
        <p:txBody>
          <a:bodyPr wrap="square">
            <a:spAutoFit/>
          </a:bodyPr>
          <a:lstStyle/>
          <a:p>
            <a:r>
              <a:rPr lang="fr-FR" sz="2000" u="sng" dirty="0"/>
              <a:t>Version :  </a:t>
            </a:r>
            <a:r>
              <a:rPr lang="fr-FR" sz="2000" dirty="0" err="1"/>
              <a:t>runwayml</a:t>
            </a:r>
            <a:r>
              <a:rPr lang="fr-FR" sz="2000" dirty="0"/>
              <a:t>/stable-diffusion-v1-5</a:t>
            </a:r>
          </a:p>
          <a:p>
            <a:r>
              <a:rPr lang="fr-FR" sz="2000" u="sng" dirty="0"/>
              <a:t>Précision: </a:t>
            </a:r>
            <a:r>
              <a:rPr lang="fr-FR" sz="2000" dirty="0"/>
              <a:t>16-float</a:t>
            </a:r>
          </a:p>
        </p:txBody>
      </p:sp>
      <p:sp>
        <p:nvSpPr>
          <p:cNvPr id="11" name="ZoneTexte 10">
            <a:extLst>
              <a:ext uri="{FF2B5EF4-FFF2-40B4-BE49-F238E27FC236}">
                <a16:creationId xmlns:a16="http://schemas.microsoft.com/office/drawing/2014/main" id="{83818CFA-8E5B-8425-1FF1-CE4822921D31}"/>
              </a:ext>
            </a:extLst>
          </p:cNvPr>
          <p:cNvSpPr txBox="1"/>
          <p:nvPr/>
        </p:nvSpPr>
        <p:spPr>
          <a:xfrm>
            <a:off x="1034400" y="2968055"/>
            <a:ext cx="7315200" cy="369332"/>
          </a:xfrm>
          <a:prstGeom prst="rect">
            <a:avLst/>
          </a:prstGeom>
          <a:noFill/>
        </p:spPr>
        <p:txBody>
          <a:bodyPr wrap="square">
            <a:spAutoFit/>
          </a:bodyPr>
          <a:lstStyle/>
          <a:p>
            <a:r>
              <a:rPr lang="fr-FR" dirty="0"/>
              <a:t> </a:t>
            </a:r>
          </a:p>
        </p:txBody>
      </p:sp>
      <p:pic>
        <p:nvPicPr>
          <p:cNvPr id="12" name="Picture 2" descr="What Is Stable Diffusion and How Does It Work? | Vega IT">
            <a:extLst>
              <a:ext uri="{FF2B5EF4-FFF2-40B4-BE49-F238E27FC236}">
                <a16:creationId xmlns:a16="http://schemas.microsoft.com/office/drawing/2014/main" id="{E88F1357-B917-E331-EA8D-AEDC21AEA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045" y="4563246"/>
            <a:ext cx="6445641" cy="3406981"/>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A8EE9452-8A1E-7A2C-74FF-A015C63D1BEF}"/>
              </a:ext>
            </a:extLst>
          </p:cNvPr>
          <p:cNvSpPr txBox="1"/>
          <p:nvPr/>
        </p:nvSpPr>
        <p:spPr>
          <a:xfrm>
            <a:off x="8686463" y="2029336"/>
            <a:ext cx="4597737" cy="2246769"/>
          </a:xfrm>
          <a:prstGeom prst="rect">
            <a:avLst/>
          </a:prstGeom>
          <a:solidFill>
            <a:schemeClr val="bg1">
              <a:lumMod val="95000"/>
            </a:schemeClr>
          </a:solidFill>
          <a:ln>
            <a:solidFill>
              <a:schemeClr val="bg1">
                <a:lumMod val="65000"/>
              </a:schemeClr>
            </a:solidFill>
          </a:ln>
        </p:spPr>
        <p:txBody>
          <a:bodyPr wrap="square">
            <a:spAutoFit/>
          </a:bodyPr>
          <a:lstStyle/>
          <a:p>
            <a:r>
              <a:rPr lang="fr-FR" sz="2000" u="sng" dirty="0"/>
              <a:t>Autre notion:</a:t>
            </a:r>
          </a:p>
          <a:p>
            <a:br>
              <a:rPr lang="fr-FR" sz="2000" u="sng" dirty="0"/>
            </a:br>
            <a:r>
              <a:rPr lang="fr-FR" sz="2000" dirty="0" err="1"/>
              <a:t>Tokenizer</a:t>
            </a:r>
            <a:r>
              <a:rPr lang="fr-FR" sz="2000" dirty="0"/>
              <a:t> : </a:t>
            </a:r>
            <a:r>
              <a:rPr kumimoji="0" lang="fr-FR" altLang="fr-FR" sz="2000" b="0" i="0" u="none" strike="noStrike" cap="none" normalizeH="0" baseline="0" dirty="0" err="1">
                <a:ln>
                  <a:noFill/>
                </a:ln>
                <a:solidFill>
                  <a:schemeClr val="tx1"/>
                </a:solidFill>
                <a:effectLst/>
                <a:latin typeface="Arial Unicode MS"/>
              </a:rPr>
              <a:t>CLIPTokenizer</a:t>
            </a:r>
            <a:br>
              <a:rPr kumimoji="0" lang="fr-FR" altLang="fr-FR" sz="2000" b="0" i="0" u="none" strike="noStrike" cap="none" normalizeH="0" baseline="0" dirty="0">
                <a:ln>
                  <a:noFill/>
                </a:ln>
                <a:effectLst/>
                <a:latin typeface="Arial Unicode MS"/>
              </a:rPr>
            </a:br>
            <a:r>
              <a:rPr lang="fr-FR" sz="2000" dirty="0" err="1"/>
              <a:t>Scheduler</a:t>
            </a:r>
            <a:r>
              <a:rPr lang="fr-FR" sz="2000" dirty="0"/>
              <a:t> : </a:t>
            </a:r>
            <a:r>
              <a:rPr kumimoji="0" lang="fr-FR" altLang="fr-FR" sz="2000" b="0" i="0" u="none" strike="noStrike" cap="none" normalizeH="0" baseline="0" dirty="0" err="1">
                <a:ln>
                  <a:noFill/>
                </a:ln>
                <a:solidFill>
                  <a:schemeClr val="tx1"/>
                </a:solidFill>
                <a:effectLst/>
                <a:latin typeface="Arial Unicode MS"/>
              </a:rPr>
              <a:t>PNDMScheduler</a:t>
            </a:r>
            <a:br>
              <a:rPr lang="fr-FR" sz="2000" dirty="0"/>
            </a:br>
            <a:r>
              <a:rPr lang="fr-FR" sz="2000" dirty="0" err="1"/>
              <a:t>Unet</a:t>
            </a:r>
            <a:r>
              <a:rPr lang="fr-FR" sz="2000" dirty="0"/>
              <a:t>: </a:t>
            </a:r>
            <a:r>
              <a:rPr kumimoji="0" lang="fr-FR" altLang="fr-FR" sz="2000" b="0" i="0" u="none" strike="noStrike" cap="none" normalizeH="0" baseline="0" dirty="0">
                <a:ln>
                  <a:noFill/>
                </a:ln>
                <a:solidFill>
                  <a:schemeClr val="tx1"/>
                </a:solidFill>
                <a:effectLst/>
                <a:latin typeface="Arial Unicode MS"/>
              </a:rPr>
              <a:t>UNet2DConditionModel</a:t>
            </a:r>
            <a:br>
              <a:rPr lang="fr-FR" sz="2000" dirty="0"/>
            </a:br>
            <a:r>
              <a:rPr lang="fr-FR" sz="2000" dirty="0"/>
              <a:t>CLIP </a:t>
            </a:r>
            <a:r>
              <a:rPr lang="fr-FR" sz="2000" dirty="0" err="1"/>
              <a:t>Text</a:t>
            </a:r>
            <a:r>
              <a:rPr lang="fr-FR" sz="2000" dirty="0"/>
              <a:t> </a:t>
            </a:r>
            <a:br>
              <a:rPr lang="fr-FR" sz="2000" dirty="0"/>
            </a:br>
            <a:endParaRPr lang="fr-FR" sz="2000" dirty="0"/>
          </a:p>
        </p:txBody>
      </p:sp>
    </p:spTree>
    <p:extLst>
      <p:ext uri="{BB962C8B-B14F-4D97-AF65-F5344CB8AC3E}">
        <p14:creationId xmlns:p14="http://schemas.microsoft.com/office/powerpoint/2010/main" val="301364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77B960-1BE5-938C-E5B0-55AF04C98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547688"/>
            <a:ext cx="13639800" cy="713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8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 0"/>
          <p:cNvSpPr/>
          <p:nvPr/>
        </p:nvSpPr>
        <p:spPr>
          <a:xfrm>
            <a:off x="504360" y="396360"/>
            <a:ext cx="6520680" cy="472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699"/>
              </a:lnSpc>
              <a:tabLst>
                <a:tab pos="0" algn="l"/>
              </a:tabLst>
            </a:pPr>
            <a:r>
              <a:rPr lang="en-US" sz="2950" b="1" strike="noStrike" spc="-1">
                <a:solidFill>
                  <a:srgbClr val="000000"/>
                </a:solidFill>
                <a:latin typeface="Petrona Bold"/>
                <a:ea typeface="Petrona Bold"/>
              </a:rPr>
              <a:t>Implémentation de PyTorch </a:t>
            </a:r>
            <a:endParaRPr lang="fr-FR" sz="2950" b="0" strike="noStrike" spc="-1">
              <a:latin typeface="Arial"/>
            </a:endParaRPr>
          </a:p>
        </p:txBody>
      </p:sp>
      <p:sp>
        <p:nvSpPr>
          <p:cNvPr id="335" name="Text 15"/>
          <p:cNvSpPr/>
          <p:nvPr/>
        </p:nvSpPr>
        <p:spPr>
          <a:xfrm>
            <a:off x="504360" y="7372800"/>
            <a:ext cx="13620960" cy="46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1800"/>
              </a:lnSpc>
              <a:tabLst>
                <a:tab pos="0" algn="l"/>
              </a:tabLst>
            </a:pPr>
            <a:r>
              <a:rPr lang="en-US" sz="1100" b="0" strike="noStrike" spc="-1">
                <a:solidFill>
                  <a:srgbClr val="272525"/>
                </a:solidFill>
                <a:latin typeface="Inter"/>
                <a:ea typeface="Inter"/>
              </a:rPr>
              <a:t>Le projet est développé à l'aide de PyTorch et de la bibliothèque Diffusers de Hugging Face. L'évaluation de la correspondance perceptuelle entre images générées et attentes visuelles est effectuée à l'aide de LPIPS, tandis que FID permet d'évaluer la qualité globale des images générées par rapport aux vraies images.</a:t>
            </a:r>
            <a:endParaRPr lang="fr-FR" sz="1100" b="0" strike="noStrike" spc="-1">
              <a:latin typeface="Arial"/>
            </a:endParaRPr>
          </a:p>
        </p:txBody>
      </p:sp>
      <p:sp>
        <p:nvSpPr>
          <p:cNvPr id="336" name="ZoneTexte 335"/>
          <p:cNvSpPr txBox="1"/>
          <p:nvPr/>
        </p:nvSpPr>
        <p:spPr>
          <a:xfrm>
            <a:off x="523080" y="1117800"/>
            <a:ext cx="5776920" cy="502200"/>
          </a:xfrm>
          <a:prstGeom prst="rect">
            <a:avLst/>
          </a:prstGeom>
          <a:noFill/>
          <a:ln w="0">
            <a:noFill/>
          </a:ln>
        </p:spPr>
        <p:txBody>
          <a:bodyPr lIns="90000" tIns="45000" rIns="90000" bIns="45000" anchor="t">
            <a:noAutofit/>
          </a:bodyPr>
          <a:lstStyle/>
          <a:p>
            <a:r>
              <a:rPr lang="en-US" sz="2300" b="1" strike="noStrike" spc="-1">
                <a:solidFill>
                  <a:srgbClr val="000000"/>
                </a:solidFill>
                <a:latin typeface="Petrona Bold"/>
                <a:ea typeface="Petrona Bold"/>
              </a:rPr>
              <a:t>Qu’est ce que PyTorch ?</a:t>
            </a:r>
            <a:endParaRPr lang="fr-FR" sz="2300" b="0" strike="noStrike" spc="-1">
              <a:latin typeface="Arial"/>
            </a:endParaRPr>
          </a:p>
        </p:txBody>
      </p:sp>
      <p:sp>
        <p:nvSpPr>
          <p:cNvPr id="337" name="ZoneTexte 336"/>
          <p:cNvSpPr txBox="1"/>
          <p:nvPr/>
        </p:nvSpPr>
        <p:spPr>
          <a:xfrm>
            <a:off x="615600" y="1800000"/>
            <a:ext cx="6404400" cy="4642560"/>
          </a:xfrm>
          <a:prstGeom prst="rect">
            <a:avLst/>
          </a:prstGeom>
          <a:noFill/>
          <a:ln w="0">
            <a:noFill/>
          </a:ln>
        </p:spPr>
        <p:txBody>
          <a:bodyPr lIns="90000" tIns="45000" rIns="90000" bIns="45000" anchor="t">
            <a:noAutofit/>
          </a:bodyPr>
          <a:lstStyle/>
          <a:p>
            <a:r>
              <a:rPr lang="en-US" sz="1750" b="1" strike="noStrike" spc="-1">
                <a:solidFill>
                  <a:srgbClr val="272525"/>
                </a:solidFill>
                <a:latin typeface="Inter"/>
                <a:ea typeface="Inter"/>
              </a:rPr>
              <a:t>PyTorch est une bibliothèque Python développée par Facebook AI.</a:t>
            </a:r>
            <a:endParaRPr lang="fr-FR" sz="1750" b="0" strike="noStrike" spc="-1">
              <a:latin typeface="Arial"/>
            </a:endParaRPr>
          </a:p>
          <a:p>
            <a:r>
              <a:rPr lang="en-US" sz="1750" b="1" strike="noStrike" spc="-1">
                <a:solidFill>
                  <a:srgbClr val="272525"/>
                </a:solidFill>
                <a:latin typeface="Inter"/>
                <a:ea typeface="Inter"/>
              </a:rPr>
              <a:t>Elle permet de construire, entraîner et déployer des modèles de deep learning, notamment en gérant :</a:t>
            </a:r>
            <a:endParaRPr lang="fr-FR" sz="1750" b="0" strike="noStrike" spc="-1">
              <a:latin typeface="Arial"/>
            </a:endParaRPr>
          </a:p>
          <a:p>
            <a:endParaRPr lang="fr-FR" sz="1750" b="0" strike="noStrike" spc="-1">
              <a:latin typeface="Arial"/>
            </a:endParaRPr>
          </a:p>
          <a:p>
            <a:r>
              <a:rPr lang="en-US" sz="1750" b="0" strike="noStrike" spc="-1">
                <a:solidFill>
                  <a:srgbClr val="272525"/>
                </a:solidFill>
                <a:latin typeface="Inter"/>
                <a:ea typeface="Inter"/>
              </a:rPr>
              <a:t>Les tenseurs (équivalents de tableaux multidimensionnels, comme des matrices)</a:t>
            </a:r>
            <a:endParaRPr lang="fr-FR" sz="1750" b="0" strike="noStrike" spc="-1">
              <a:latin typeface="Arial"/>
            </a:endParaRPr>
          </a:p>
          <a:p>
            <a:endParaRPr lang="fr-FR" sz="1750" b="0" strike="noStrike" spc="-1">
              <a:latin typeface="Arial"/>
            </a:endParaRPr>
          </a:p>
          <a:p>
            <a:r>
              <a:rPr lang="en-US" sz="1750" b="0" strike="noStrike" spc="-1">
                <a:solidFill>
                  <a:srgbClr val="272525"/>
                </a:solidFill>
                <a:latin typeface="Inter"/>
                <a:ea typeface="Inter"/>
              </a:rPr>
              <a:t>Les opérations mathématiques optimisées (CPU &amp; GPU)</a:t>
            </a:r>
            <a:endParaRPr lang="fr-FR" sz="1750" b="0" strike="noStrike" spc="-1">
              <a:latin typeface="Arial"/>
            </a:endParaRPr>
          </a:p>
          <a:p>
            <a:endParaRPr lang="fr-FR" sz="1750" b="0" strike="noStrike" spc="-1">
              <a:latin typeface="Arial"/>
            </a:endParaRPr>
          </a:p>
          <a:p>
            <a:r>
              <a:rPr lang="en-US" sz="1750" b="0" strike="noStrike" spc="-1">
                <a:solidFill>
                  <a:srgbClr val="272525"/>
                </a:solidFill>
                <a:latin typeface="Inter"/>
                <a:ea typeface="Inter"/>
              </a:rPr>
              <a:t>Le calcul automatique des gradients pour l'entraînement (backpropagation)</a:t>
            </a:r>
            <a:endParaRPr lang="fr-FR" sz="1750" b="0" strike="noStrike" spc="-1">
              <a:latin typeface="Arial"/>
            </a:endParaRPr>
          </a:p>
          <a:p>
            <a:endParaRPr lang="fr-FR" sz="1750" b="0" strike="noStrike" spc="-1">
              <a:latin typeface="Arial"/>
            </a:endParaRPr>
          </a:p>
          <a:p>
            <a:r>
              <a:rPr lang="en-US" sz="1750" b="0" strike="noStrike" spc="-1">
                <a:solidFill>
                  <a:srgbClr val="272525"/>
                </a:solidFill>
                <a:latin typeface="Inter"/>
                <a:ea typeface="Inter"/>
              </a:rPr>
              <a:t>L’interopérabilité avec CUDA pour utiliser la puissance du GPU</a:t>
            </a:r>
            <a:endParaRPr lang="fr-FR" sz="1750" b="0" strike="noStrike" spc="-1">
              <a:latin typeface="Arial"/>
            </a:endParaRPr>
          </a:p>
        </p:txBody>
      </p:sp>
      <p:sp>
        <p:nvSpPr>
          <p:cNvPr id="338" name="ZoneTexte 337"/>
          <p:cNvSpPr txBox="1"/>
          <p:nvPr/>
        </p:nvSpPr>
        <p:spPr>
          <a:xfrm>
            <a:off x="8734320" y="1066680"/>
            <a:ext cx="4585680" cy="913320"/>
          </a:xfrm>
          <a:prstGeom prst="rect">
            <a:avLst/>
          </a:prstGeom>
          <a:noFill/>
          <a:ln w="0">
            <a:noFill/>
          </a:ln>
        </p:spPr>
        <p:txBody>
          <a:bodyPr lIns="90000" tIns="45000" rIns="90000" bIns="45000" anchor="t">
            <a:noAutofit/>
          </a:bodyPr>
          <a:lstStyle/>
          <a:p>
            <a:r>
              <a:rPr lang="en-US" sz="2300" b="1" strike="noStrike" spc="-1">
                <a:solidFill>
                  <a:srgbClr val="000000"/>
                </a:solidFill>
                <a:latin typeface="Petrona Bold"/>
                <a:ea typeface="Petrona Bold"/>
              </a:rPr>
              <a:t>Pourquoi on en a besoin?</a:t>
            </a:r>
            <a:endParaRPr lang="fr-FR" sz="2300" b="0" strike="noStrike" spc="-1">
              <a:latin typeface="Arial"/>
            </a:endParaRPr>
          </a:p>
        </p:txBody>
      </p:sp>
      <p:sp>
        <p:nvSpPr>
          <p:cNvPr id="339" name="ZoneTexte 338"/>
          <p:cNvSpPr txBox="1"/>
          <p:nvPr/>
        </p:nvSpPr>
        <p:spPr>
          <a:xfrm>
            <a:off x="8280000" y="1703160"/>
            <a:ext cx="6121800" cy="3831480"/>
          </a:xfrm>
          <a:prstGeom prst="rect">
            <a:avLst/>
          </a:prstGeom>
          <a:noFill/>
          <a:ln w="0">
            <a:noFill/>
          </a:ln>
        </p:spPr>
        <p:txBody>
          <a:bodyPr lIns="90000" tIns="45000" rIns="90000" bIns="45000" anchor="t">
            <a:noAutofit/>
          </a:bodyPr>
          <a:lstStyle/>
          <a:p>
            <a:r>
              <a:rPr lang="en-US" sz="1750" b="1" strike="noStrike" spc="-1">
                <a:solidFill>
                  <a:srgbClr val="272525"/>
                </a:solidFill>
                <a:latin typeface="Inter"/>
                <a:ea typeface="Inter"/>
              </a:rPr>
              <a:t>Notre projet consiste à adapter Stable Diffusion à l’univers de Naruto. Pour cela, on utilise une méthode de fine-tuning appelée LoRA.</a:t>
            </a:r>
            <a:endParaRPr lang="fr-FR" sz="1750" b="0" strike="noStrike" spc="-1">
              <a:latin typeface="Arial"/>
            </a:endParaRPr>
          </a:p>
          <a:p>
            <a:r>
              <a:rPr lang="en-US" sz="1750" b="1" strike="noStrike" spc="-1">
                <a:solidFill>
                  <a:srgbClr val="272525"/>
                </a:solidFill>
                <a:latin typeface="Inter"/>
                <a:ea typeface="Inter"/>
              </a:rPr>
              <a:t>PyTorch intervient à chaque étape critique de ce processus :</a:t>
            </a:r>
            <a:endParaRPr lang="fr-FR" sz="1750" b="0" strike="noStrike" spc="-1">
              <a:latin typeface="Arial"/>
            </a:endParaRPr>
          </a:p>
          <a:p>
            <a:endParaRPr lang="fr-FR" sz="1750" b="0" strike="noStrike" spc="-1">
              <a:latin typeface="Arial"/>
            </a:endParaRPr>
          </a:p>
        </p:txBody>
      </p:sp>
      <p:pic>
        <p:nvPicPr>
          <p:cNvPr id="340" name="Image 339"/>
          <p:cNvPicPr/>
          <p:nvPr/>
        </p:nvPicPr>
        <p:blipFill>
          <a:blip r:embed="rId3"/>
          <a:stretch/>
        </p:blipFill>
        <p:spPr>
          <a:xfrm>
            <a:off x="8410680" y="3600000"/>
            <a:ext cx="5089320" cy="306000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d1c0902-ed92-4fed-896d-2e7725de02d4}" enabled="1" method="Standard" siteId="{d6b0bbee-7cd9-4d60-bce6-4a67b543e2ae}" contentBits="2" removed="0"/>
</clbl:labelList>
</file>

<file path=docProps/app.xml><?xml version="1.0" encoding="utf-8"?>
<Properties xmlns="http://schemas.openxmlformats.org/officeDocument/2006/extended-properties" xmlns:vt="http://schemas.openxmlformats.org/officeDocument/2006/docPropsVTypes">
  <TotalTime>33</TotalTime>
  <Words>1532</Words>
  <Application>Microsoft Office PowerPoint</Application>
  <PresentationFormat>Personnalisé</PresentationFormat>
  <Paragraphs>146</Paragraphs>
  <Slides>15</Slides>
  <Notes>14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Poppins</vt:lpstr>
      <vt:lpstr>Inter</vt:lpstr>
      <vt:lpstr>Arial Unicode MS</vt:lpstr>
      <vt:lpstr>Petrona Bold</vt:lpstr>
      <vt:lpstr>Times New Roman</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VETIER Titouan</cp:lastModifiedBy>
  <cp:revision>6</cp:revision>
  <dcterms:created xsi:type="dcterms:W3CDTF">2025-04-14T18:00:30Z</dcterms:created>
  <dcterms:modified xsi:type="dcterms:W3CDTF">2025-04-14T23:40:07Z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Theme:3</vt:lpwstr>
  </property>
  <property fmtid="{D5CDD505-2E9C-101B-9397-08002B2CF9AE}" pid="3" name="ClassificationContentMarkingFooterText">
    <vt:lpwstr>Confidential C</vt:lpwstr>
  </property>
</Properties>
</file>